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9" r:id="rId1"/>
  </p:sldMasterIdLst>
  <p:notesMasterIdLst>
    <p:notesMasterId r:id="rId19"/>
  </p:notesMasterIdLst>
  <p:sldIdLst>
    <p:sldId id="2007577816" r:id="rId2"/>
    <p:sldId id="2007577581" r:id="rId3"/>
    <p:sldId id="2007577852" r:id="rId4"/>
    <p:sldId id="2007577853" r:id="rId5"/>
    <p:sldId id="2007577860" r:id="rId6"/>
    <p:sldId id="2007577867" r:id="rId7"/>
    <p:sldId id="2007577868" r:id="rId8"/>
    <p:sldId id="2007577854" r:id="rId9"/>
    <p:sldId id="2007577861" r:id="rId10"/>
    <p:sldId id="2007577856" r:id="rId11"/>
    <p:sldId id="2007577862" r:id="rId12"/>
    <p:sldId id="2007577858" r:id="rId13"/>
    <p:sldId id="2007577863" r:id="rId14"/>
    <p:sldId id="2007577864" r:id="rId15"/>
    <p:sldId id="2007577865" r:id="rId16"/>
    <p:sldId id="2007577866" r:id="rId17"/>
    <p:sldId id="260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黑体" panose="020106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9F1F25"/>
    <a:srgbClr val="79CFEA"/>
    <a:srgbClr val="DEF0F5"/>
    <a:srgbClr val="2EB7EB"/>
    <a:srgbClr val="474646"/>
    <a:srgbClr val="922B2A"/>
    <a:srgbClr val="081B2C"/>
    <a:srgbClr val="896C48"/>
    <a:srgbClr val="88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5214" autoAdjust="0"/>
  </p:normalViewPr>
  <p:slideViewPr>
    <p:cSldViewPr snapToGrid="0">
      <p:cViewPr varScale="1">
        <p:scale>
          <a:sx n="111" d="100"/>
          <a:sy n="111" d="100"/>
        </p:scale>
        <p:origin x="1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58FB066-95A8-4D43-911C-F7178203F559}" type="datetimeFigureOut">
              <a:rPr kumimoji="1" lang="zh-CN" altLang="en-US" smtClean="0"/>
              <a:pPr/>
              <a:t>2022/1/28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251C6DD-82CF-6944-B544-EC1886F8E4C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04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5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19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43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73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45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23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39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08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3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38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A4F1F-412C-4368-8EFE-73604FADA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286D7-1B72-46A7-8D27-63028404E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A9351E-60F8-4FA3-9D98-66604E561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17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5" r:id="rId4"/>
    <p:sldLayoutId id="2147483733" r:id="rId5"/>
    <p:sldLayoutId id="2147483734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81355" y="2515036"/>
            <a:ext cx="11449126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BOYD-</a:t>
            </a:r>
            <a:r>
              <a:rPr kumimoji="0" lang="zh-CN" altLang="en-US" sz="480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散热板外观检测解决方案</a:t>
            </a:r>
            <a:endParaRPr kumimoji="0" lang="en-US" altLang="zh-CN" sz="4800" u="none" strike="noStrike" kern="1200" cap="none" spc="300" normalizeH="0" baseline="0" noProof="0" dirty="0">
              <a:ln>
                <a:noFill/>
              </a:ln>
              <a:solidFill>
                <a:srgbClr val="20466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805355" y="3392820"/>
            <a:ext cx="7041068" cy="0"/>
          </a:xfrm>
          <a:prstGeom prst="line">
            <a:avLst/>
          </a:prstGeom>
          <a:ln>
            <a:gradFill flip="none" rotWithShape="1">
              <a:gsLst>
                <a:gs pos="49000">
                  <a:srgbClr val="9F1F25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802337E-C5E3-4B27-BDDC-E7A6139D5682}"/>
              </a:ext>
            </a:extLst>
          </p:cNvPr>
          <p:cNvSpPr txBox="1"/>
          <p:nvPr/>
        </p:nvSpPr>
        <p:spPr>
          <a:xfrm>
            <a:off x="726974" y="3511968"/>
            <a:ext cx="647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工业</a:t>
            </a:r>
            <a:r>
              <a:rPr lang="en-US" altLang="zh-CN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800" dirty="0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助力制造，加速企业智能化转型</a:t>
            </a:r>
          </a:p>
        </p:txBody>
      </p:sp>
    </p:spTree>
    <p:extLst>
      <p:ext uri="{BB962C8B-B14F-4D97-AF65-F5344CB8AC3E}">
        <p14:creationId xmlns:p14="http://schemas.microsoft.com/office/powerpoint/2010/main" val="22898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7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样机逻辑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1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B6A159-F31D-4309-9DF0-60F2939FE498}"/>
              </a:ext>
            </a:extLst>
          </p:cNvPr>
          <p:cNvSpPr txBox="1"/>
          <p:nvPr/>
        </p:nvSpPr>
        <p:spPr>
          <a:xfrm>
            <a:off x="493486" y="745549"/>
            <a:ext cx="11205028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800" dirty="0" err="1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SMore</a:t>
            </a:r>
            <a:r>
              <a:rPr lang="en-US" altLang="zh-CN" sz="2800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 Factory：</a:t>
            </a:r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生产制造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全流程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0EBABE2-212C-46EF-96F1-7C0F0C669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6495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4FCAE-8ACC-4991-8F98-4B086BF19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86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B490600-98C7-4F15-AA4F-2949A60B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896" y="3514821"/>
            <a:ext cx="2240205" cy="2581705"/>
          </a:xfrm>
          <a:prstGeom prst="rect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D79441-BE86-420D-B93C-5CB65CE1B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t="15745" r="83001" b="57353"/>
          <a:stretch>
            <a:fillRect/>
          </a:stretch>
        </p:blipFill>
        <p:spPr>
          <a:xfrm>
            <a:off x="1157455" y="1969159"/>
            <a:ext cx="1016178" cy="695332"/>
          </a:xfrm>
          <a:custGeom>
            <a:avLst/>
            <a:gdLst>
              <a:gd name="connsiteX0" fmla="*/ 0 w 1262929"/>
              <a:gd name="connsiteY0" fmla="*/ 0 h 864177"/>
              <a:gd name="connsiteX1" fmla="*/ 1262929 w 1262929"/>
              <a:gd name="connsiteY1" fmla="*/ 0 h 864177"/>
              <a:gd name="connsiteX2" fmla="*/ 1262929 w 1262929"/>
              <a:gd name="connsiteY2" fmla="*/ 864177 h 864177"/>
              <a:gd name="connsiteX3" fmla="*/ 0 w 1262929"/>
              <a:gd name="connsiteY3" fmla="*/ 864177 h 864177"/>
              <a:gd name="connsiteX4" fmla="*/ 0 w 1262929"/>
              <a:gd name="connsiteY4" fmla="*/ 0 h 8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929" h="864177">
                <a:moveTo>
                  <a:pt x="0" y="0"/>
                </a:moveTo>
                <a:lnTo>
                  <a:pt x="1262929" y="0"/>
                </a:lnTo>
                <a:lnTo>
                  <a:pt x="1262929" y="864177"/>
                </a:lnTo>
                <a:lnTo>
                  <a:pt x="0" y="8641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F26201-E5EE-45A8-B7CB-3FE59E74B8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4" t="16412" r="51631" b="59496"/>
          <a:stretch>
            <a:fillRect/>
          </a:stretch>
        </p:blipFill>
        <p:spPr>
          <a:xfrm>
            <a:off x="5546247" y="1979448"/>
            <a:ext cx="1099506" cy="693862"/>
          </a:xfrm>
          <a:custGeom>
            <a:avLst/>
            <a:gdLst>
              <a:gd name="connsiteX0" fmla="*/ 0 w 1226345"/>
              <a:gd name="connsiteY0" fmla="*/ 0 h 773906"/>
              <a:gd name="connsiteX1" fmla="*/ 1226345 w 1226345"/>
              <a:gd name="connsiteY1" fmla="*/ 0 h 773906"/>
              <a:gd name="connsiteX2" fmla="*/ 1226345 w 1226345"/>
              <a:gd name="connsiteY2" fmla="*/ 773906 h 773906"/>
              <a:gd name="connsiteX3" fmla="*/ 0 w 1226345"/>
              <a:gd name="connsiteY3" fmla="*/ 773906 h 773906"/>
              <a:gd name="connsiteX4" fmla="*/ 0 w 1226345"/>
              <a:gd name="connsiteY4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5" h="773906">
                <a:moveTo>
                  <a:pt x="0" y="0"/>
                </a:moveTo>
                <a:lnTo>
                  <a:pt x="1226345" y="0"/>
                </a:lnTo>
                <a:lnTo>
                  <a:pt x="1226345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126999-1637-4DC7-9917-EE5904F969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4" t="25381" r="34680" b="42242"/>
          <a:stretch>
            <a:fillRect/>
          </a:stretch>
        </p:blipFill>
        <p:spPr>
          <a:xfrm>
            <a:off x="7882505" y="2000354"/>
            <a:ext cx="927851" cy="670977"/>
          </a:xfrm>
          <a:custGeom>
            <a:avLst/>
            <a:gdLst>
              <a:gd name="connsiteX0" fmla="*/ 0 w 1438205"/>
              <a:gd name="connsiteY0" fmla="*/ 0 h 1040043"/>
              <a:gd name="connsiteX1" fmla="*/ 1438205 w 1438205"/>
              <a:gd name="connsiteY1" fmla="*/ 0 h 1040043"/>
              <a:gd name="connsiteX2" fmla="*/ 1438205 w 1438205"/>
              <a:gd name="connsiteY2" fmla="*/ 1040043 h 1040043"/>
              <a:gd name="connsiteX3" fmla="*/ 0 w 1438205"/>
              <a:gd name="connsiteY3" fmla="*/ 1040043 h 1040043"/>
              <a:gd name="connsiteX4" fmla="*/ 0 w 1438205"/>
              <a:gd name="connsiteY4" fmla="*/ 0 h 10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05" h="1040043">
                <a:moveTo>
                  <a:pt x="0" y="0"/>
                </a:moveTo>
                <a:lnTo>
                  <a:pt x="1438205" y="0"/>
                </a:lnTo>
                <a:lnTo>
                  <a:pt x="1438205" y="1040043"/>
                </a:lnTo>
                <a:lnTo>
                  <a:pt x="0" y="104004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30CD0-D169-4C44-938C-7C67E5DB0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38428" r="67060" b="34374"/>
          <a:stretch>
            <a:fillRect/>
          </a:stretch>
        </p:blipFill>
        <p:spPr>
          <a:xfrm>
            <a:off x="3300267" y="1960561"/>
            <a:ext cx="1108146" cy="703000"/>
          </a:xfrm>
          <a:custGeom>
            <a:avLst/>
            <a:gdLst>
              <a:gd name="connsiteX0" fmla="*/ 0 w 1377229"/>
              <a:gd name="connsiteY0" fmla="*/ 0 h 873704"/>
              <a:gd name="connsiteX1" fmla="*/ 1377229 w 1377229"/>
              <a:gd name="connsiteY1" fmla="*/ 0 h 873704"/>
              <a:gd name="connsiteX2" fmla="*/ 1377229 w 1377229"/>
              <a:gd name="connsiteY2" fmla="*/ 873704 h 873704"/>
              <a:gd name="connsiteX3" fmla="*/ 0 w 1377229"/>
              <a:gd name="connsiteY3" fmla="*/ 873704 h 873704"/>
              <a:gd name="connsiteX4" fmla="*/ 0 w 1377229"/>
              <a:gd name="connsiteY4" fmla="*/ 0 h 87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229" h="873704">
                <a:moveTo>
                  <a:pt x="0" y="0"/>
                </a:moveTo>
                <a:lnTo>
                  <a:pt x="1377229" y="0"/>
                </a:lnTo>
                <a:lnTo>
                  <a:pt x="1377229" y="873704"/>
                </a:lnTo>
                <a:lnTo>
                  <a:pt x="0" y="8737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9B0FF9-77B0-4BBB-B7AD-D1AD8B7B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7" t="42060" r="9259" b="35719"/>
          <a:stretch>
            <a:fillRect/>
          </a:stretch>
        </p:blipFill>
        <p:spPr>
          <a:xfrm>
            <a:off x="10076486" y="2104834"/>
            <a:ext cx="1000224" cy="574346"/>
          </a:xfrm>
          <a:custGeom>
            <a:avLst/>
            <a:gdLst>
              <a:gd name="connsiteX0" fmla="*/ 0 w 1243101"/>
              <a:gd name="connsiteY0" fmla="*/ 0 h 713812"/>
              <a:gd name="connsiteX1" fmla="*/ 1243101 w 1243101"/>
              <a:gd name="connsiteY1" fmla="*/ 0 h 713812"/>
              <a:gd name="connsiteX2" fmla="*/ 1243101 w 1243101"/>
              <a:gd name="connsiteY2" fmla="*/ 713812 h 713812"/>
              <a:gd name="connsiteX3" fmla="*/ 0 w 1243101"/>
              <a:gd name="connsiteY3" fmla="*/ 713812 h 713812"/>
              <a:gd name="connsiteX4" fmla="*/ 0 w 1243101"/>
              <a:gd name="connsiteY4" fmla="*/ 0 h 7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101" h="713812">
                <a:moveTo>
                  <a:pt x="0" y="0"/>
                </a:moveTo>
                <a:lnTo>
                  <a:pt x="1243101" y="0"/>
                </a:lnTo>
                <a:lnTo>
                  <a:pt x="1243101" y="713812"/>
                </a:lnTo>
                <a:lnTo>
                  <a:pt x="0" y="713812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D26C1D-28B4-43E8-8F13-43B031D160F0}"/>
              </a:ext>
            </a:extLst>
          </p:cNvPr>
          <p:cNvCxnSpPr/>
          <p:nvPr/>
        </p:nvCxnSpPr>
        <p:spPr>
          <a:xfrm>
            <a:off x="482600" y="3513993"/>
            <a:ext cx="11214100" cy="0"/>
          </a:xfrm>
          <a:prstGeom prst="line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4E2B924A-F47A-4DDD-BE65-A69B7E62E5E8}"/>
              </a:ext>
            </a:extLst>
          </p:cNvPr>
          <p:cNvSpPr/>
          <p:nvPr/>
        </p:nvSpPr>
        <p:spPr>
          <a:xfrm>
            <a:off x="1577588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01C1488-2007-49A1-A32B-A9EFBF15CC59}"/>
              </a:ext>
            </a:extLst>
          </p:cNvPr>
          <p:cNvSpPr/>
          <p:nvPr/>
        </p:nvSpPr>
        <p:spPr>
          <a:xfrm>
            <a:off x="3818340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C8E35F9-FD79-49ED-BEF9-50A9CB9DEDC8}"/>
              </a:ext>
            </a:extLst>
          </p:cNvPr>
          <p:cNvSpPr/>
          <p:nvPr/>
        </p:nvSpPr>
        <p:spPr>
          <a:xfrm>
            <a:off x="6059092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945C3C9-1634-4A5E-B66E-1019F2C3E421}"/>
              </a:ext>
            </a:extLst>
          </p:cNvPr>
          <p:cNvSpPr/>
          <p:nvPr/>
        </p:nvSpPr>
        <p:spPr>
          <a:xfrm>
            <a:off x="8299844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5EDFE0-EF0C-42F8-8884-AD81BEF9BE9D}"/>
              </a:ext>
            </a:extLst>
          </p:cNvPr>
          <p:cNvSpPr/>
          <p:nvPr/>
        </p:nvSpPr>
        <p:spPr>
          <a:xfrm>
            <a:off x="10540597" y="3477993"/>
            <a:ext cx="72000" cy="72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0BA3E161-143D-46C2-97D2-C93278E227E1}"/>
              </a:ext>
            </a:extLst>
          </p:cNvPr>
          <p:cNvSpPr/>
          <p:nvPr/>
        </p:nvSpPr>
        <p:spPr>
          <a:xfrm>
            <a:off x="974546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供料入库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8261FA-046C-4A71-A0F9-57DDAA3D61A3}"/>
              </a:ext>
            </a:extLst>
          </p:cNvPr>
          <p:cNvSpPr txBox="1"/>
          <p:nvPr/>
        </p:nvSpPr>
        <p:spPr>
          <a:xfrm>
            <a:off x="989120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OCR</a:t>
            </a:r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识别</a:t>
            </a:r>
            <a:endParaRPr lang="en-US" altLang="zh-CN" sz="1400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480CCF-244A-41E0-B226-BD9542C8951A}"/>
              </a:ext>
            </a:extLst>
          </p:cNvPr>
          <p:cNvCxnSpPr/>
          <p:nvPr/>
        </p:nvCxnSpPr>
        <p:spPr>
          <a:xfrm>
            <a:off x="1613588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867F913-E0FC-4AD0-A84D-34B3E2874463}"/>
              </a:ext>
            </a:extLst>
          </p:cNvPr>
          <p:cNvSpPr txBox="1"/>
          <p:nvPr/>
        </p:nvSpPr>
        <p:spPr>
          <a:xfrm>
            <a:off x="989120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车型识别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纸箱条码识别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  <a:sym typeface="Arial" panose="020B0604020202020204" pitchFamily="34" charset="0"/>
              </a:rPr>
              <a:t>移动条码扫描</a:t>
            </a:r>
          </a:p>
        </p:txBody>
      </p:sp>
      <p:sp>
        <p:nvSpPr>
          <p:cNvPr id="24" name="Rectangle 61">
            <a:extLst>
              <a:ext uri="{FF2B5EF4-FFF2-40B4-BE49-F238E27FC236}">
                <a16:creationId xmlns:a16="http://schemas.microsoft.com/office/drawing/2014/main" id="{D4D22DF7-A3DC-4056-B34B-ED7DF3A8A425}"/>
              </a:ext>
            </a:extLst>
          </p:cNvPr>
          <p:cNvSpPr/>
          <p:nvPr/>
        </p:nvSpPr>
        <p:spPr>
          <a:xfrm>
            <a:off x="974546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Rectangle 61">
            <a:extLst>
              <a:ext uri="{FF2B5EF4-FFF2-40B4-BE49-F238E27FC236}">
                <a16:creationId xmlns:a16="http://schemas.microsoft.com/office/drawing/2014/main" id="{4E1B0D07-2C04-43D9-A0C4-15FBAD3704DF}"/>
              </a:ext>
            </a:extLst>
          </p:cNvPr>
          <p:cNvSpPr/>
          <p:nvPr/>
        </p:nvSpPr>
        <p:spPr>
          <a:xfrm>
            <a:off x="5454956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产</a:t>
            </a: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线生产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6" name="Rectangle 61">
            <a:extLst>
              <a:ext uri="{FF2B5EF4-FFF2-40B4-BE49-F238E27FC236}">
                <a16:creationId xmlns:a16="http://schemas.microsoft.com/office/drawing/2014/main" id="{DEBEF30F-61F9-40BE-9B96-AD6C31BF04C1}"/>
              </a:ext>
            </a:extLst>
          </p:cNvPr>
          <p:cNvSpPr/>
          <p:nvPr/>
        </p:nvSpPr>
        <p:spPr>
          <a:xfrm>
            <a:off x="5454956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" name="Rectangle 61">
            <a:extLst>
              <a:ext uri="{FF2B5EF4-FFF2-40B4-BE49-F238E27FC236}">
                <a16:creationId xmlns:a16="http://schemas.microsoft.com/office/drawing/2014/main" id="{16FFEFBE-3873-429D-9FF1-2B530E13992C}"/>
              </a:ext>
            </a:extLst>
          </p:cNvPr>
          <p:cNvSpPr/>
          <p:nvPr/>
        </p:nvSpPr>
        <p:spPr>
          <a:xfrm>
            <a:off x="9937555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出</a:t>
            </a: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库发货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8" name="Rectangle 61">
            <a:extLst>
              <a:ext uri="{FF2B5EF4-FFF2-40B4-BE49-F238E27FC236}">
                <a16:creationId xmlns:a16="http://schemas.microsoft.com/office/drawing/2014/main" id="{04A1DA4B-7B46-467C-BE00-0054AD13C45A}"/>
              </a:ext>
            </a:extLst>
          </p:cNvPr>
          <p:cNvSpPr/>
          <p:nvPr/>
        </p:nvSpPr>
        <p:spPr>
          <a:xfrm>
            <a:off x="9937555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9" name="Rectangle 61">
            <a:extLst>
              <a:ext uri="{FF2B5EF4-FFF2-40B4-BE49-F238E27FC236}">
                <a16:creationId xmlns:a16="http://schemas.microsoft.com/office/drawing/2014/main" id="{A44F51C1-B05F-4F17-B1B7-DF06D5C5E526}"/>
              </a:ext>
            </a:extLst>
          </p:cNvPr>
          <p:cNvSpPr/>
          <p:nvPr/>
        </p:nvSpPr>
        <p:spPr>
          <a:xfrm>
            <a:off x="3214703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来料检测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93F75636-4B12-4A55-BBDD-A71B8573F141}"/>
              </a:ext>
            </a:extLst>
          </p:cNvPr>
          <p:cNvSpPr/>
          <p:nvPr/>
        </p:nvSpPr>
        <p:spPr>
          <a:xfrm>
            <a:off x="3214703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Rectangle 61">
            <a:extLst>
              <a:ext uri="{FF2B5EF4-FFF2-40B4-BE49-F238E27FC236}">
                <a16:creationId xmlns:a16="http://schemas.microsoft.com/office/drawing/2014/main" id="{BBAC79B9-95EF-4748-9359-56CF9F3CB09E}"/>
              </a:ext>
            </a:extLst>
          </p:cNvPr>
          <p:cNvSpPr/>
          <p:nvPr/>
        </p:nvSpPr>
        <p:spPr>
          <a:xfrm>
            <a:off x="7707388" y="3068493"/>
            <a:ext cx="12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zh-CN" altLang="en-US" b="1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质量检测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32" name="Rectangle 61">
            <a:extLst>
              <a:ext uri="{FF2B5EF4-FFF2-40B4-BE49-F238E27FC236}">
                <a16:creationId xmlns:a16="http://schemas.microsoft.com/office/drawing/2014/main" id="{7916A3FD-36A7-4A61-835C-9409AC8A06E7}"/>
              </a:ext>
            </a:extLst>
          </p:cNvPr>
          <p:cNvSpPr/>
          <p:nvPr/>
        </p:nvSpPr>
        <p:spPr>
          <a:xfrm>
            <a:off x="7707388" y="2598594"/>
            <a:ext cx="1278084" cy="680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E1E24"/>
                    </a:gs>
                    <a:gs pos="71000">
                      <a:srgbClr val="9E1E24">
                        <a:alpha val="16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8D8CEF-7201-4813-A0BC-6ED79262E6A0}"/>
              </a:ext>
            </a:extLst>
          </p:cNvPr>
          <p:cNvSpPr txBox="1"/>
          <p:nvPr/>
        </p:nvSpPr>
        <p:spPr>
          <a:xfrm>
            <a:off x="5469530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6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400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产</a:t>
            </a:r>
            <a:r>
              <a:rPr lang="zh-CN" altLang="en-US" sz="1400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线监控</a:t>
            </a:r>
            <a:endParaRPr lang="en-US" altLang="zh-CN" sz="1400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7FC69D1-CD49-4DDD-B61A-066BAB5365C6}"/>
              </a:ext>
            </a:extLst>
          </p:cNvPr>
          <p:cNvCxnSpPr/>
          <p:nvPr/>
        </p:nvCxnSpPr>
        <p:spPr>
          <a:xfrm>
            <a:off x="6093998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5EBA48C-E82C-42FA-B064-D4343C0DFBC2}"/>
              </a:ext>
            </a:extLst>
          </p:cNvPr>
          <p:cNvSpPr txBox="1"/>
          <p:nvPr/>
        </p:nvSpPr>
        <p:spPr>
          <a:xfrm>
            <a:off x="5469530" y="4562968"/>
            <a:ext cx="12489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物料字符追踪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产品分类分拣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3D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缺陷检测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目标引导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产能预测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11A5AD-69DF-4DF5-A934-1CC8DBA70885}"/>
              </a:ext>
            </a:extLst>
          </p:cNvPr>
          <p:cNvSpPr txBox="1"/>
          <p:nvPr/>
        </p:nvSpPr>
        <p:spPr>
          <a:xfrm>
            <a:off x="9952129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6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400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流向追踪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84B3BBD-0225-4B32-B8F0-434EA9C4F3C0}"/>
              </a:ext>
            </a:extLst>
          </p:cNvPr>
          <p:cNvCxnSpPr/>
          <p:nvPr/>
        </p:nvCxnSpPr>
        <p:spPr>
          <a:xfrm>
            <a:off x="10576597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EAB0414-81A7-41F9-83EB-55720290EB55}"/>
              </a:ext>
            </a:extLst>
          </p:cNvPr>
          <p:cNvSpPr txBox="1"/>
          <p:nvPr/>
        </p:nvSpPr>
        <p:spPr>
          <a:xfrm>
            <a:off x="9952129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批次识别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规格识别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产品统计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8C622B4-0291-4E39-A89E-3BFB3EDD2C8B}"/>
              </a:ext>
            </a:extLst>
          </p:cNvPr>
          <p:cNvSpPr txBox="1"/>
          <p:nvPr/>
        </p:nvSpPr>
        <p:spPr>
          <a:xfrm>
            <a:off x="3229325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4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来料质检</a:t>
            </a:r>
            <a:endParaRPr lang="zh-CN" altLang="en-US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4BDE7ED-9B02-4D4F-AC37-0FB315D3E9B4}"/>
              </a:ext>
            </a:extLst>
          </p:cNvPr>
          <p:cNvCxnSpPr/>
          <p:nvPr/>
        </p:nvCxnSpPr>
        <p:spPr>
          <a:xfrm>
            <a:off x="3853793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4C5E076-4D91-4A28-A950-1C61DA6B5B04}"/>
              </a:ext>
            </a:extLst>
          </p:cNvPr>
          <p:cNvSpPr txBox="1"/>
          <p:nvPr/>
        </p:nvSpPr>
        <p:spPr>
          <a:xfrm>
            <a:off x="3229325" y="4562968"/>
            <a:ext cx="124893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来料分类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来料质检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批号识别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867107B-E22E-41F5-8D87-F4DD13B07230}"/>
              </a:ext>
            </a:extLst>
          </p:cNvPr>
          <p:cNvSpPr txBox="1"/>
          <p:nvPr/>
        </p:nvSpPr>
        <p:spPr>
          <a:xfrm>
            <a:off x="7710829" y="4276641"/>
            <a:ext cx="1248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400" b="1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b="0" dirty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质量</a:t>
            </a:r>
            <a:r>
              <a:rPr lang="zh-CN" altLang="en-US" b="0">
                <a:latin typeface="Arial" panose="020B0604020202020204" pitchFamily="34" charset="0"/>
                <a:ea typeface="+mj-ea"/>
                <a:sym typeface="Arial" panose="020B0604020202020204" pitchFamily="34" charset="0"/>
              </a:rPr>
              <a:t>把控</a:t>
            </a:r>
            <a:endParaRPr lang="en-US" altLang="zh-CN" b="0" dirty="0">
              <a:latin typeface="Arial" panose="020B0604020202020204" pitchFamily="34" charset="0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CC8E75B-055F-4BB8-A2B9-2CFEAF5A5FB9}"/>
              </a:ext>
            </a:extLst>
          </p:cNvPr>
          <p:cNvCxnSpPr/>
          <p:nvPr/>
        </p:nvCxnSpPr>
        <p:spPr>
          <a:xfrm>
            <a:off x="8335297" y="3697780"/>
            <a:ext cx="0" cy="485088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5CE5FD6-BC2C-427E-B6E4-898EF220FA18}"/>
              </a:ext>
            </a:extLst>
          </p:cNvPr>
          <p:cNvSpPr txBox="1"/>
          <p:nvPr/>
        </p:nvSpPr>
        <p:spPr>
          <a:xfrm>
            <a:off x="7710829" y="4562968"/>
            <a:ext cx="1248937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外观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终检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规格分类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良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率分析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工艺改进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5840C62-BAB9-486C-8E8A-F00114EEE42E}"/>
              </a:ext>
            </a:extLst>
          </p:cNvPr>
          <p:cNvGrpSpPr/>
          <p:nvPr/>
        </p:nvGrpSpPr>
        <p:grpSpPr>
          <a:xfrm rot="10800000" flipH="1" flipV="1">
            <a:off x="2381082" y="2266052"/>
            <a:ext cx="574218" cy="185840"/>
            <a:chOff x="2605967" y="2540863"/>
            <a:chExt cx="981393" cy="218398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34CEC55-8C9A-49CE-B20E-0D80D80E1721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1AC0532-EFE1-4077-946D-7BB6398E640C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2434A4E-4145-400E-83C5-4F50F2479ADF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A8456BD-3AF6-4C63-9B39-9B6D807AC0E1}"/>
              </a:ext>
            </a:extLst>
          </p:cNvPr>
          <p:cNvGrpSpPr/>
          <p:nvPr/>
        </p:nvGrpSpPr>
        <p:grpSpPr>
          <a:xfrm rot="10800000" flipH="1" flipV="1">
            <a:off x="4667082" y="2266052"/>
            <a:ext cx="574218" cy="185840"/>
            <a:chOff x="2605967" y="2540863"/>
            <a:chExt cx="981393" cy="218398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44F5C53-CB89-417F-96A8-9E2BA1AE8892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A1B59CC-FEFC-4DEA-851F-9F549DB32CD0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A8358D4-DE75-4E1E-8B33-C3DC6A7C2A5A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42C9355-33AB-47F0-8BEA-95E54A7D7080}"/>
              </a:ext>
            </a:extLst>
          </p:cNvPr>
          <p:cNvGrpSpPr/>
          <p:nvPr/>
        </p:nvGrpSpPr>
        <p:grpSpPr>
          <a:xfrm rot="10800000" flipH="1" flipV="1">
            <a:off x="6932300" y="2266052"/>
            <a:ext cx="574218" cy="185840"/>
            <a:chOff x="2605967" y="2540863"/>
            <a:chExt cx="981393" cy="218398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B122ACA-1790-4F42-A1C6-34CE14CDEB7F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98E6D83-A803-4CEB-8050-356389A9407A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20660E8E-D44B-45EE-8F4B-D69C0BB85C7C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9850A59-AFCB-41A3-BF3C-4C9607FDDD65}"/>
              </a:ext>
            </a:extLst>
          </p:cNvPr>
          <p:cNvGrpSpPr/>
          <p:nvPr/>
        </p:nvGrpSpPr>
        <p:grpSpPr>
          <a:xfrm rot="10800000" flipH="1" flipV="1">
            <a:off x="9155954" y="2266052"/>
            <a:ext cx="574218" cy="185840"/>
            <a:chOff x="2605967" y="2540863"/>
            <a:chExt cx="981393" cy="218398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B975E27-731C-4F6C-91A3-5A966CFC4E8A}"/>
                </a:ext>
              </a:extLst>
            </p:cNvPr>
            <p:cNvSpPr/>
            <p:nvPr/>
          </p:nvSpPr>
          <p:spPr>
            <a:xfrm>
              <a:off x="2925706" y="2595900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6032BB9-5DE5-45E9-B0A6-0BD5E63C309E}"/>
                </a:ext>
              </a:extLst>
            </p:cNvPr>
            <p:cNvCxnSpPr/>
            <p:nvPr/>
          </p:nvCxnSpPr>
          <p:spPr>
            <a:xfrm>
              <a:off x="2605967" y="2540863"/>
              <a:ext cx="53728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DEFB035E-55DF-4035-9E6A-C338D41EB1DF}"/>
                </a:ext>
              </a:extLst>
            </p:cNvPr>
            <p:cNvSpPr/>
            <p:nvPr/>
          </p:nvSpPr>
          <p:spPr>
            <a:xfrm flipV="1">
              <a:off x="2711395" y="2713267"/>
              <a:ext cx="661654" cy="45994"/>
            </a:xfrm>
            <a:custGeom>
              <a:avLst/>
              <a:gdLst>
                <a:gd name="connsiteX0" fmla="*/ 4772790 w 5556926"/>
                <a:gd name="connsiteY0" fmla="*/ 0 h 544010"/>
                <a:gd name="connsiteX1" fmla="*/ 5556926 w 5556926"/>
                <a:gd name="connsiteY1" fmla="*/ 544010 h 544010"/>
                <a:gd name="connsiteX2" fmla="*/ 0 w 5556926"/>
                <a:gd name="connsiteY2" fmla="*/ 544010 h 544010"/>
                <a:gd name="connsiteX3" fmla="*/ 0 w 5556926"/>
                <a:gd name="connsiteY3" fmla="*/ 367121 h 544010"/>
                <a:gd name="connsiteX4" fmla="*/ 4772790 w 5556926"/>
                <a:gd name="connsiteY4" fmla="*/ 367121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926" h="544010">
                  <a:moveTo>
                    <a:pt x="4772790" y="0"/>
                  </a:moveTo>
                  <a:lnTo>
                    <a:pt x="5556926" y="544010"/>
                  </a:lnTo>
                  <a:lnTo>
                    <a:pt x="0" y="544010"/>
                  </a:lnTo>
                  <a:lnTo>
                    <a:pt x="0" y="367121"/>
                  </a:lnTo>
                  <a:lnTo>
                    <a:pt x="4772790" y="3671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12D6BD3-2FEA-4481-853A-EB647E928B95}"/>
              </a:ext>
            </a:extLst>
          </p:cNvPr>
          <p:cNvGrpSpPr/>
          <p:nvPr/>
        </p:nvGrpSpPr>
        <p:grpSpPr>
          <a:xfrm>
            <a:off x="4479290" y="351155"/>
            <a:ext cx="3225800" cy="144145"/>
            <a:chOff x="7054" y="553"/>
            <a:chExt cx="5080" cy="227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FC8B108-4F8A-4D59-B559-575DF15D9E2F}"/>
                </a:ext>
              </a:extLst>
            </p:cNvPr>
            <p:cNvCxnSpPr/>
            <p:nvPr/>
          </p:nvCxnSpPr>
          <p:spPr>
            <a:xfrm>
              <a:off x="7054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9AD32E1-93CA-4E0C-A474-2D367257E4B4}"/>
                </a:ext>
              </a:extLst>
            </p:cNvPr>
            <p:cNvCxnSpPr/>
            <p:nvPr/>
          </p:nvCxnSpPr>
          <p:spPr>
            <a:xfrm>
              <a:off x="8798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3E6C8AB-2908-4A9C-BE9C-FE3F59C23DC7}"/>
                </a:ext>
              </a:extLst>
            </p:cNvPr>
            <p:cNvCxnSpPr/>
            <p:nvPr/>
          </p:nvCxnSpPr>
          <p:spPr>
            <a:xfrm>
              <a:off x="9908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E15F568-D911-49DE-9CAC-CC44DDAB79AD}"/>
                </a:ext>
              </a:extLst>
            </p:cNvPr>
            <p:cNvCxnSpPr/>
            <p:nvPr/>
          </p:nvCxnSpPr>
          <p:spPr>
            <a:xfrm>
              <a:off x="11029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9258282-A39A-4840-B997-0C8620F23673}"/>
                </a:ext>
              </a:extLst>
            </p:cNvPr>
            <p:cNvCxnSpPr/>
            <p:nvPr/>
          </p:nvCxnSpPr>
          <p:spPr>
            <a:xfrm>
              <a:off x="12134" y="553"/>
              <a:ext cx="0" cy="227"/>
            </a:xfrm>
            <a:prstGeom prst="line">
              <a:avLst/>
            </a:prstGeom>
            <a:ln w="3175">
              <a:solidFill>
                <a:schemeClr val="accent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C698ED-09AE-4F3F-87EA-E41362BE5FCF}"/>
              </a:ext>
            </a:extLst>
          </p:cNvPr>
          <p:cNvSpPr txBox="1"/>
          <p:nvPr/>
        </p:nvSpPr>
        <p:spPr>
          <a:xfrm>
            <a:off x="493486" y="745549"/>
            <a:ext cx="11205028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</a:rPr>
              <a:t>软件平台：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</a:rPr>
              <a:t>超级平台让生产无忧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81228A-D378-451A-8DEF-1A2170A8265B}"/>
              </a:ext>
            </a:extLst>
          </p:cNvPr>
          <p:cNvSpPr txBox="1"/>
          <p:nvPr/>
        </p:nvSpPr>
        <p:spPr>
          <a:xfrm>
            <a:off x="1755291" y="4197633"/>
            <a:ext cx="33215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SMore </a:t>
            </a:r>
            <a:r>
              <a:rPr lang="en-US" altLang="zh-CN" sz="2000" b="1" dirty="0" err="1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ViMo</a:t>
            </a: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 </a:t>
            </a:r>
            <a:r>
              <a:rPr lang="zh-CN" altLang="en-US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工业</a:t>
            </a:r>
            <a:r>
              <a:rPr lang="en-US" altLang="zh-CN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sz="2000" b="1" dirty="0">
                <a:solidFill>
                  <a:srgbClr val="043E6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思源黑体 CN"/>
              </a:rPr>
              <a:t>平台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054725-378D-4223-A73C-C7DCB76619FC}"/>
              </a:ext>
            </a:extLst>
          </p:cNvPr>
          <p:cNvSpPr txBox="1"/>
          <p:nvPr/>
        </p:nvSpPr>
        <p:spPr>
          <a:xfrm flipH="1">
            <a:off x="1755290" y="4672160"/>
            <a:ext cx="3321534" cy="138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4625" indent="-174625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全流程工业视觉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端到端系统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训练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运行两大平台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让生产过程从人工操作变为人工管理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实现传统制造业智能化升级</a:t>
            </a:r>
          </a:p>
        </p:txBody>
      </p:sp>
      <p:grpSp>
        <p:nvGrpSpPr>
          <p:cNvPr id="7" name="iMac Device">
            <a:extLst>
              <a:ext uri="{FF2B5EF4-FFF2-40B4-BE49-F238E27FC236}">
                <a16:creationId xmlns:a16="http://schemas.microsoft.com/office/drawing/2014/main" id="{E1C6EEF4-6886-414C-A27A-B0D9C750C459}"/>
              </a:ext>
            </a:extLst>
          </p:cNvPr>
          <p:cNvGrpSpPr/>
          <p:nvPr/>
        </p:nvGrpSpPr>
        <p:grpSpPr>
          <a:xfrm>
            <a:off x="2348218" y="1981536"/>
            <a:ext cx="1882114" cy="1515846"/>
            <a:chOff x="4300539" y="1984376"/>
            <a:chExt cx="3589338" cy="28908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D271547-0B71-4045-85E2-083B0CB8F40B}"/>
                </a:ext>
              </a:extLst>
            </p:cNvPr>
            <p:cNvSpPr/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0FD0089-874D-4669-A904-5BBC74384ACE}"/>
                </a:ext>
              </a:extLst>
            </p:cNvPr>
            <p:cNvSpPr/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30B0B9-D0E7-4C41-8DAB-773C6167477F}"/>
                </a:ext>
              </a:extLst>
            </p:cNvPr>
            <p:cNvSpPr/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BDA1F185-D0A7-4168-8AE1-EDC3C5920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E817E581-EACF-4D27-A506-209FD9628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51BE6CE1-92BC-443E-9600-5D0982F60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D8A0061C-5251-4E39-9A9E-FDA078F10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CC3232BB-AE63-4E3D-8F9B-117B84E66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69C9B11-DD89-4B6C-A644-75CE3EF2A978}"/>
                </a:ext>
              </a:extLst>
            </p:cNvPr>
            <p:cNvSpPr/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4713CE8-DC2F-4BD1-A000-14943B7AFDCF}"/>
                </a:ext>
              </a:extLst>
            </p:cNvPr>
            <p:cNvSpPr/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7" descr="vimo产品图">
            <a:extLst>
              <a:ext uri="{FF2B5EF4-FFF2-40B4-BE49-F238E27FC236}">
                <a16:creationId xmlns:a16="http://schemas.microsoft.com/office/drawing/2014/main" id="{8A02BB94-86D8-4B81-8998-C28EA7FA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88" t="14269" r="36177" b="37518"/>
          <a:stretch>
            <a:fillRect/>
          </a:stretch>
        </p:blipFill>
        <p:spPr>
          <a:xfrm>
            <a:off x="2424512" y="2061498"/>
            <a:ext cx="1726544" cy="974101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1FFC14-A0B5-4590-8DF4-5D176404BCAE}"/>
              </a:ext>
            </a:extLst>
          </p:cNvPr>
          <p:cNvGrpSpPr/>
          <p:nvPr/>
        </p:nvGrpSpPr>
        <p:grpSpPr>
          <a:xfrm>
            <a:off x="4378963" y="2249402"/>
            <a:ext cx="668196" cy="470504"/>
            <a:chOff x="4537062" y="2123860"/>
            <a:chExt cx="742328" cy="522704"/>
          </a:xfrm>
        </p:grpSpPr>
        <p:grpSp>
          <p:nvGrpSpPr>
            <p:cNvPr id="21" name="iPad Black">
              <a:extLst>
                <a:ext uri="{FF2B5EF4-FFF2-40B4-BE49-F238E27FC236}">
                  <a16:creationId xmlns:a16="http://schemas.microsoft.com/office/drawing/2014/main" id="{E01E4F76-8FE9-4283-873A-FC9BFBA595A8}"/>
                </a:ext>
              </a:extLst>
            </p:cNvPr>
            <p:cNvGrpSpPr/>
            <p:nvPr/>
          </p:nvGrpSpPr>
          <p:grpSpPr>
            <a:xfrm rot="16200000">
              <a:off x="4646874" y="2014048"/>
              <a:ext cx="522704" cy="742328"/>
              <a:chOff x="8099434" y="2121218"/>
              <a:chExt cx="1322388" cy="1878013"/>
            </a:xfrm>
          </p:grpSpPr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AAE791D9-B3A5-42F2-9BD8-85AD6011858E}"/>
                  </a:ext>
                </a:extLst>
              </p:cNvPr>
              <p:cNvSpPr/>
              <p:nvPr/>
            </p:nvSpPr>
            <p:spPr bwMode="auto">
              <a:xfrm>
                <a:off x="8099434" y="2121218"/>
                <a:ext cx="1322388" cy="1878013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AE945E8A-0F5A-465A-8CFB-FC6C4CEC3F1D}"/>
                  </a:ext>
                </a:extLst>
              </p:cNvPr>
              <p:cNvSpPr/>
              <p:nvPr/>
            </p:nvSpPr>
            <p:spPr bwMode="auto">
              <a:xfrm>
                <a:off x="8107372" y="2127568"/>
                <a:ext cx="1308100" cy="1863725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35">
                <a:extLst>
                  <a:ext uri="{FF2B5EF4-FFF2-40B4-BE49-F238E27FC236}">
                    <a16:creationId xmlns:a16="http://schemas.microsoft.com/office/drawing/2014/main" id="{474D761E-FF93-4048-B16A-D2BF3A85F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741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B11274AD-8850-48FF-82ED-7F5ADF0F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5831"/>
                <a:ext cx="23813" cy="238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37">
                <a:extLst>
                  <a:ext uri="{FF2B5EF4-FFF2-40B4-BE49-F238E27FC236}">
                    <a16:creationId xmlns:a16="http://schemas.microsoft.com/office/drawing/2014/main" id="{D6642857-A522-4B3E-A128-B4C185876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3484" y="2200593"/>
                <a:ext cx="14288" cy="142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338764D6-C0E9-4012-A813-66D001618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6659" y="220376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E8CCCAB6-DAD6-4349-A3B5-EC64D2805C5F}"/>
                  </a:ext>
                </a:extLst>
              </p:cNvPr>
              <p:cNvSpPr/>
              <p:nvPr/>
            </p:nvSpPr>
            <p:spPr bwMode="auto">
              <a:xfrm>
                <a:off x="8759834" y="220694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F523D18C-5BB7-4BEF-91A6-C2B1E661D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22" y="2203768"/>
                <a:ext cx="11113" cy="11113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43">
                <a:extLst>
                  <a:ext uri="{FF2B5EF4-FFF2-40B4-BE49-F238E27FC236}">
                    <a16:creationId xmlns:a16="http://schemas.microsoft.com/office/drawing/2014/main" id="{0BEC6DE3-3342-4914-81F4-D8D76DC19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9" y="3865881"/>
                <a:ext cx="98425" cy="1000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44">
                <a:extLst>
                  <a:ext uri="{FF2B5EF4-FFF2-40B4-BE49-F238E27FC236}">
                    <a16:creationId xmlns:a16="http://schemas.microsoft.com/office/drawing/2014/main" id="{EC385898-4924-438E-B1A6-7EA0F81C61B4}"/>
                  </a:ext>
                </a:extLst>
              </p:cNvPr>
              <p:cNvSpPr/>
              <p:nvPr/>
            </p:nvSpPr>
            <p:spPr bwMode="auto">
              <a:xfrm>
                <a:off x="8736022" y="3889693"/>
                <a:ext cx="50800" cy="50800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图片 21" descr="vimo产品图">
              <a:extLst>
                <a:ext uri="{FF2B5EF4-FFF2-40B4-BE49-F238E27FC236}">
                  <a16:creationId xmlns:a16="http://schemas.microsoft.com/office/drawing/2014/main" id="{58400F45-E8A3-4C75-AEDF-DE1FCA5F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696" t="19645" r="19033" b="62584"/>
            <a:stretch>
              <a:fillRect/>
            </a:stretch>
          </p:blipFill>
          <p:spPr>
            <a:xfrm>
              <a:off x="4596224" y="2155625"/>
              <a:ext cx="613952" cy="459172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</p:grpSp>
      <p:grpSp>
        <p:nvGrpSpPr>
          <p:cNvPr id="33" name="MacBook">
            <a:extLst>
              <a:ext uri="{FF2B5EF4-FFF2-40B4-BE49-F238E27FC236}">
                <a16:creationId xmlns:a16="http://schemas.microsoft.com/office/drawing/2014/main" id="{BC29E08B-EB9E-428E-9C75-1F91885DE2B3}"/>
              </a:ext>
            </a:extLst>
          </p:cNvPr>
          <p:cNvGrpSpPr/>
          <p:nvPr/>
        </p:nvGrpSpPr>
        <p:grpSpPr>
          <a:xfrm>
            <a:off x="3881274" y="2772468"/>
            <a:ext cx="1395205" cy="802938"/>
            <a:chOff x="8440746" y="4796156"/>
            <a:chExt cx="2786063" cy="1603375"/>
          </a:xfrm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6B00EADE-77D9-4DD6-8EFB-7331BB4AD771}"/>
                </a:ext>
              </a:extLst>
            </p:cNvPr>
            <p:cNvSpPr/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B8303AF-8060-45B5-843E-DC4B16161891}"/>
                </a:ext>
              </a:extLst>
            </p:cNvPr>
            <p:cNvSpPr/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197EE398-65DF-479B-ABBF-6E6A91DD81F7}"/>
                </a:ext>
              </a:extLst>
            </p:cNvPr>
            <p:cNvSpPr/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50">
              <a:extLst>
                <a:ext uri="{FF2B5EF4-FFF2-40B4-BE49-F238E27FC236}">
                  <a16:creationId xmlns:a16="http://schemas.microsoft.com/office/drawing/2014/main" id="{15D5FFC1-2666-444E-8BB2-D084BED5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46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D72679F2-2641-46DA-A881-3A3808F536FC}"/>
                </a:ext>
              </a:extLst>
            </p:cNvPr>
            <p:cNvSpPr/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54">
              <a:extLst>
                <a:ext uri="{FF2B5EF4-FFF2-40B4-BE49-F238E27FC236}">
                  <a16:creationId xmlns:a16="http://schemas.microsoft.com/office/drawing/2014/main" id="{4DCB7267-2C8F-4CD5-872C-8E1C9C953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55">
              <a:extLst>
                <a:ext uri="{FF2B5EF4-FFF2-40B4-BE49-F238E27FC236}">
                  <a16:creationId xmlns:a16="http://schemas.microsoft.com/office/drawing/2014/main" id="{2ACBBCF5-2CB3-4DA4-9010-828D5F7DB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56">
              <a:extLst>
                <a:ext uri="{FF2B5EF4-FFF2-40B4-BE49-F238E27FC236}">
                  <a16:creationId xmlns:a16="http://schemas.microsoft.com/office/drawing/2014/main" id="{DA2A5324-826D-450C-AE31-6160404F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57">
              <a:extLst>
                <a:ext uri="{FF2B5EF4-FFF2-40B4-BE49-F238E27FC236}">
                  <a16:creationId xmlns:a16="http://schemas.microsoft.com/office/drawing/2014/main" id="{C72757CF-B235-43C4-A58F-48F743BCA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93CC00C0-DE42-4CFF-9D2F-3A0438F5F586}"/>
                </a:ext>
              </a:extLst>
            </p:cNvPr>
            <p:cNvSpPr/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4" name="图片 43" descr="徽标&#10;&#10;描述已自动生成">
            <a:extLst>
              <a:ext uri="{FF2B5EF4-FFF2-40B4-BE49-F238E27FC236}">
                <a16:creationId xmlns:a16="http://schemas.microsoft.com/office/drawing/2014/main" id="{62D359E9-3C30-454A-8337-39F17097C3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95" y="3135980"/>
            <a:ext cx="480359" cy="120130"/>
          </a:xfrm>
          <a:prstGeom prst="rect">
            <a:avLst/>
          </a:prstGeom>
        </p:spPr>
      </p:pic>
      <p:pic>
        <p:nvPicPr>
          <p:cNvPr id="45" name="图片 44" descr="vimo产品图">
            <a:extLst>
              <a:ext uri="{FF2B5EF4-FFF2-40B4-BE49-F238E27FC236}">
                <a16:creationId xmlns:a16="http://schemas.microsoft.com/office/drawing/2014/main" id="{EE45FF34-357B-48E8-AF5C-7C1C0A59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82" t="44202" r="7038" b="20081"/>
          <a:stretch>
            <a:fillRect/>
          </a:stretch>
        </p:blipFill>
        <p:spPr>
          <a:xfrm>
            <a:off x="4064437" y="2827929"/>
            <a:ext cx="1040324" cy="656292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46" name="iPad Black">
            <a:extLst>
              <a:ext uri="{FF2B5EF4-FFF2-40B4-BE49-F238E27FC236}">
                <a16:creationId xmlns:a16="http://schemas.microsoft.com/office/drawing/2014/main" id="{B98F9F12-626F-40D0-8A27-187E844A7064}"/>
              </a:ext>
            </a:extLst>
          </p:cNvPr>
          <p:cNvGrpSpPr/>
          <p:nvPr/>
        </p:nvGrpSpPr>
        <p:grpSpPr>
          <a:xfrm rot="16200000">
            <a:off x="1592120" y="2791963"/>
            <a:ext cx="642987" cy="916101"/>
            <a:chOff x="8107371" y="2127569"/>
            <a:chExt cx="1308101" cy="1863726"/>
          </a:xfrm>
        </p:grpSpPr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6AEB82A-803A-41C6-826A-1F146F07F108}"/>
                </a:ext>
              </a:extLst>
            </p:cNvPr>
            <p:cNvSpPr/>
            <p:nvPr/>
          </p:nvSpPr>
          <p:spPr bwMode="auto">
            <a:xfrm>
              <a:off x="8107371" y="2127569"/>
              <a:ext cx="1308101" cy="186372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35">
              <a:extLst>
                <a:ext uri="{FF2B5EF4-FFF2-40B4-BE49-F238E27FC236}">
                  <a16:creationId xmlns:a16="http://schemas.microsoft.com/office/drawing/2014/main" id="{604AB2EA-8B1C-4301-988F-0D0EC23D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0E329488-BAA0-48B0-96E1-CB16B97AE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1B29B01F-1663-4C31-B8D9-18FB2010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38">
              <a:extLst>
                <a:ext uri="{FF2B5EF4-FFF2-40B4-BE49-F238E27FC236}">
                  <a16:creationId xmlns:a16="http://schemas.microsoft.com/office/drawing/2014/main" id="{073890DC-E24C-4AA7-B74D-3F1135A9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3BA3BDA9-8DCC-4AE7-9B7D-1AE2AE429014}"/>
                </a:ext>
              </a:extLst>
            </p:cNvPr>
            <p:cNvSpPr/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40">
              <a:extLst>
                <a:ext uri="{FF2B5EF4-FFF2-40B4-BE49-F238E27FC236}">
                  <a16:creationId xmlns:a16="http://schemas.microsoft.com/office/drawing/2014/main" id="{F7AAE614-738E-4274-B964-E20E03DA7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43">
              <a:extLst>
                <a:ext uri="{FF2B5EF4-FFF2-40B4-BE49-F238E27FC236}">
                  <a16:creationId xmlns:a16="http://schemas.microsoft.com/office/drawing/2014/main" id="{165C3EA2-CCC4-41C3-98C9-03678BD27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8B619DEC-1888-4CFC-9226-B79400E2F200}"/>
                </a:ext>
              </a:extLst>
            </p:cNvPr>
            <p:cNvSpPr/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1B1A2AD9-957E-40E0-B9A9-5168B800D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 r="9384"/>
          <a:stretch>
            <a:fillRect/>
          </a:stretch>
        </p:blipFill>
        <p:spPr>
          <a:xfrm>
            <a:off x="1526012" y="2964899"/>
            <a:ext cx="763482" cy="571005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E8DFAD9B-FB74-4198-846D-7954450F3F30}"/>
              </a:ext>
            </a:extLst>
          </p:cNvPr>
          <p:cNvGrpSpPr/>
          <p:nvPr/>
        </p:nvGrpSpPr>
        <p:grpSpPr>
          <a:xfrm>
            <a:off x="1615336" y="2449569"/>
            <a:ext cx="584833" cy="411805"/>
            <a:chOff x="4537062" y="2123860"/>
            <a:chExt cx="742328" cy="522704"/>
          </a:xfrm>
        </p:grpSpPr>
        <p:grpSp>
          <p:nvGrpSpPr>
            <p:cNvPr id="58" name="iPad Black">
              <a:extLst>
                <a:ext uri="{FF2B5EF4-FFF2-40B4-BE49-F238E27FC236}">
                  <a16:creationId xmlns:a16="http://schemas.microsoft.com/office/drawing/2014/main" id="{622D008B-4CA4-4F7D-AF6F-FE08E8942845}"/>
                </a:ext>
              </a:extLst>
            </p:cNvPr>
            <p:cNvGrpSpPr/>
            <p:nvPr/>
          </p:nvGrpSpPr>
          <p:grpSpPr>
            <a:xfrm rot="16200000">
              <a:off x="4646874" y="2014048"/>
              <a:ext cx="522704" cy="742328"/>
              <a:chOff x="8099434" y="2121218"/>
              <a:chExt cx="1322388" cy="1878013"/>
            </a:xfrm>
          </p:grpSpPr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527D9FFC-DCE4-4C90-9637-93AEEE69B994}"/>
                  </a:ext>
                </a:extLst>
              </p:cNvPr>
              <p:cNvSpPr/>
              <p:nvPr/>
            </p:nvSpPr>
            <p:spPr bwMode="auto">
              <a:xfrm>
                <a:off x="8099434" y="2121218"/>
                <a:ext cx="1322388" cy="1878013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D8459340-370A-48FC-9D67-316FFFD21BE9}"/>
                  </a:ext>
                </a:extLst>
              </p:cNvPr>
              <p:cNvSpPr/>
              <p:nvPr/>
            </p:nvSpPr>
            <p:spPr bwMode="auto">
              <a:xfrm>
                <a:off x="8107372" y="2127568"/>
                <a:ext cx="1308100" cy="1863725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35">
                <a:extLst>
                  <a:ext uri="{FF2B5EF4-FFF2-40B4-BE49-F238E27FC236}">
                    <a16:creationId xmlns:a16="http://schemas.microsoft.com/office/drawing/2014/main" id="{90582DD7-70F7-4496-BAE2-228F57455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741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36">
                <a:extLst>
                  <a:ext uri="{FF2B5EF4-FFF2-40B4-BE49-F238E27FC236}">
                    <a16:creationId xmlns:a16="http://schemas.microsoft.com/office/drawing/2014/main" id="{BA7682C3-5795-48FA-AE2E-EB6A7282D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5831"/>
                <a:ext cx="23813" cy="238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37">
                <a:extLst>
                  <a:ext uri="{FF2B5EF4-FFF2-40B4-BE49-F238E27FC236}">
                    <a16:creationId xmlns:a16="http://schemas.microsoft.com/office/drawing/2014/main" id="{BF302FD1-0397-444F-97ED-F7DABFF0B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3484" y="2200593"/>
                <a:ext cx="14288" cy="142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38">
                <a:extLst>
                  <a:ext uri="{FF2B5EF4-FFF2-40B4-BE49-F238E27FC236}">
                    <a16:creationId xmlns:a16="http://schemas.microsoft.com/office/drawing/2014/main" id="{2665CF4C-D239-4444-A1A6-17195B82E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6659" y="220376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0B632E01-D9DD-486A-B885-78AE08B4CCA0}"/>
                  </a:ext>
                </a:extLst>
              </p:cNvPr>
              <p:cNvSpPr/>
              <p:nvPr/>
            </p:nvSpPr>
            <p:spPr bwMode="auto">
              <a:xfrm>
                <a:off x="8759834" y="220694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40">
                <a:extLst>
                  <a:ext uri="{FF2B5EF4-FFF2-40B4-BE49-F238E27FC236}">
                    <a16:creationId xmlns:a16="http://schemas.microsoft.com/office/drawing/2014/main" id="{95C7D772-93F1-4DF4-A285-E486C5798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22" y="2203768"/>
                <a:ext cx="11113" cy="11113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43">
                <a:extLst>
                  <a:ext uri="{FF2B5EF4-FFF2-40B4-BE49-F238E27FC236}">
                    <a16:creationId xmlns:a16="http://schemas.microsoft.com/office/drawing/2014/main" id="{009CA075-B5C5-46A4-9A0B-16A9A4813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9" y="3865881"/>
                <a:ext cx="98425" cy="1000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44">
                <a:extLst>
                  <a:ext uri="{FF2B5EF4-FFF2-40B4-BE49-F238E27FC236}">
                    <a16:creationId xmlns:a16="http://schemas.microsoft.com/office/drawing/2014/main" id="{99E711E7-EA4A-4A1B-A257-0F44C4D9B148}"/>
                  </a:ext>
                </a:extLst>
              </p:cNvPr>
              <p:cNvSpPr/>
              <p:nvPr/>
            </p:nvSpPr>
            <p:spPr bwMode="auto">
              <a:xfrm>
                <a:off x="8736022" y="3889693"/>
                <a:ext cx="50800" cy="50800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E05C8C24-37B5-48AA-A1BD-21660100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5" r="9635"/>
            <a:stretch>
              <a:fillRect/>
            </a:stretch>
          </p:blipFill>
          <p:spPr>
            <a:xfrm>
              <a:off x="4596224" y="2155625"/>
              <a:ext cx="613952" cy="459172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</p:grpSp>
      <p:sp>
        <p:nvSpPr>
          <p:cNvPr id="70" name="椭圆 69">
            <a:extLst>
              <a:ext uri="{FF2B5EF4-FFF2-40B4-BE49-F238E27FC236}">
                <a16:creationId xmlns:a16="http://schemas.microsoft.com/office/drawing/2014/main" id="{AC22E335-F123-41D5-B123-36F79D167969}"/>
              </a:ext>
            </a:extLst>
          </p:cNvPr>
          <p:cNvSpPr>
            <a:spLocks noChangeAspect="1"/>
          </p:cNvSpPr>
          <p:nvPr/>
        </p:nvSpPr>
        <p:spPr>
          <a:xfrm>
            <a:off x="1592945" y="1705204"/>
            <a:ext cx="968052" cy="96886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lnSpc>
                <a:spcPct val="10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编程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1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键部署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2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大引擎</a:t>
            </a: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3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步操作</a:t>
            </a:r>
          </a:p>
        </p:txBody>
      </p:sp>
      <p:grpSp>
        <p:nvGrpSpPr>
          <p:cNvPr id="71" name="MacBook">
            <a:extLst>
              <a:ext uri="{FF2B5EF4-FFF2-40B4-BE49-F238E27FC236}">
                <a16:creationId xmlns:a16="http://schemas.microsoft.com/office/drawing/2014/main" id="{BF69B05C-D979-4009-BA46-CB149F9CD169}"/>
              </a:ext>
            </a:extLst>
          </p:cNvPr>
          <p:cNvGrpSpPr/>
          <p:nvPr/>
        </p:nvGrpSpPr>
        <p:grpSpPr>
          <a:xfrm>
            <a:off x="7411276" y="2772468"/>
            <a:ext cx="1395205" cy="802938"/>
            <a:chOff x="8440746" y="4796156"/>
            <a:chExt cx="2786063" cy="1603375"/>
          </a:xfrm>
        </p:grpSpPr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C0E1979A-7F37-4CCA-A37C-D7226BFCC43B}"/>
                </a:ext>
              </a:extLst>
            </p:cNvPr>
            <p:cNvSpPr/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39CBC635-FFAC-4E8C-84D1-960AD2154130}"/>
                </a:ext>
              </a:extLst>
            </p:cNvPr>
            <p:cNvSpPr/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id="{F2D5587C-ED67-43DE-90CA-A0B99E7C7675}"/>
                </a:ext>
              </a:extLst>
            </p:cNvPr>
            <p:cNvSpPr/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50">
              <a:extLst>
                <a:ext uri="{FF2B5EF4-FFF2-40B4-BE49-F238E27FC236}">
                  <a16:creationId xmlns:a16="http://schemas.microsoft.com/office/drawing/2014/main" id="{38B028DE-6493-40F9-A9A7-3D76B9641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46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51">
              <a:extLst>
                <a:ext uri="{FF2B5EF4-FFF2-40B4-BE49-F238E27FC236}">
                  <a16:creationId xmlns:a16="http://schemas.microsoft.com/office/drawing/2014/main" id="{7870F148-A819-4229-9430-C756E332ACE3}"/>
                </a:ext>
              </a:extLst>
            </p:cNvPr>
            <p:cNvSpPr/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54">
              <a:extLst>
                <a:ext uri="{FF2B5EF4-FFF2-40B4-BE49-F238E27FC236}">
                  <a16:creationId xmlns:a16="http://schemas.microsoft.com/office/drawing/2014/main" id="{3D6E0C57-07C2-49F1-8DF1-61D64149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55">
              <a:extLst>
                <a:ext uri="{FF2B5EF4-FFF2-40B4-BE49-F238E27FC236}">
                  <a16:creationId xmlns:a16="http://schemas.microsoft.com/office/drawing/2014/main" id="{5EDC2B26-80D4-4CA6-B338-E0EA4343D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56">
              <a:extLst>
                <a:ext uri="{FF2B5EF4-FFF2-40B4-BE49-F238E27FC236}">
                  <a16:creationId xmlns:a16="http://schemas.microsoft.com/office/drawing/2014/main" id="{88E63CC4-97B7-47C6-B28E-AE924FE1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57">
              <a:extLst>
                <a:ext uri="{FF2B5EF4-FFF2-40B4-BE49-F238E27FC236}">
                  <a16:creationId xmlns:a16="http://schemas.microsoft.com/office/drawing/2014/main" id="{635FAA90-D557-4D46-ABE8-80E1F8FFB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38517A7B-F615-4120-8AB6-D239FF0EB21B}"/>
                </a:ext>
              </a:extLst>
            </p:cNvPr>
            <p:cNvSpPr/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05DB1E9-04ED-4D5D-8276-FFD613264BAF}"/>
              </a:ext>
            </a:extLst>
          </p:cNvPr>
          <p:cNvGrpSpPr/>
          <p:nvPr/>
        </p:nvGrpSpPr>
        <p:grpSpPr>
          <a:xfrm>
            <a:off x="8478545" y="1981536"/>
            <a:ext cx="1962780" cy="1580814"/>
            <a:chOff x="8478545" y="1981536"/>
            <a:chExt cx="1882114" cy="1515846"/>
          </a:xfrm>
        </p:grpSpPr>
        <p:grpSp>
          <p:nvGrpSpPr>
            <p:cNvPr id="83" name="iMac Device">
              <a:extLst>
                <a:ext uri="{FF2B5EF4-FFF2-40B4-BE49-F238E27FC236}">
                  <a16:creationId xmlns:a16="http://schemas.microsoft.com/office/drawing/2014/main" id="{ED30FA1E-4F89-4EB9-BE8B-00FE8F79686B}"/>
                </a:ext>
              </a:extLst>
            </p:cNvPr>
            <p:cNvGrpSpPr/>
            <p:nvPr/>
          </p:nvGrpSpPr>
          <p:grpSpPr>
            <a:xfrm>
              <a:off x="8478545" y="1981536"/>
              <a:ext cx="1882114" cy="1515846"/>
              <a:chOff x="4300539" y="1984376"/>
              <a:chExt cx="3589338" cy="2890838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76B77607-5F26-4625-A8FF-B5C5E0F54765}"/>
                  </a:ext>
                </a:extLst>
              </p:cNvPr>
              <p:cNvSpPr/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E78A1A93-9953-4851-ABB2-76306F8D9901}"/>
                  </a:ext>
                </a:extLst>
              </p:cNvPr>
              <p:cNvSpPr/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3C5102-C578-4E49-9FAB-FD805B0AA1B3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11">
                <a:extLst>
                  <a:ext uri="{FF2B5EF4-FFF2-40B4-BE49-F238E27FC236}">
                    <a16:creationId xmlns:a16="http://schemas.microsoft.com/office/drawing/2014/main" id="{2973E02E-7275-47A1-B234-DD90B0318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12">
                <a:extLst>
                  <a:ext uri="{FF2B5EF4-FFF2-40B4-BE49-F238E27FC236}">
                    <a16:creationId xmlns:a16="http://schemas.microsoft.com/office/drawing/2014/main" id="{38DCD92B-86DD-4EF6-8BA5-DB4BDD73B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13">
                <a:extLst>
                  <a:ext uri="{FF2B5EF4-FFF2-40B4-BE49-F238E27FC236}">
                    <a16:creationId xmlns:a16="http://schemas.microsoft.com/office/drawing/2014/main" id="{3CAF4235-EF72-4F44-A781-B20671A82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14">
                <a:extLst>
                  <a:ext uri="{FF2B5EF4-FFF2-40B4-BE49-F238E27FC236}">
                    <a16:creationId xmlns:a16="http://schemas.microsoft.com/office/drawing/2014/main" id="{A7504172-ECC3-434C-A351-E0C9D8879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15">
                <a:extLst>
                  <a:ext uri="{FF2B5EF4-FFF2-40B4-BE49-F238E27FC236}">
                    <a16:creationId xmlns:a16="http://schemas.microsoft.com/office/drawing/2014/main" id="{40A1FBF0-70FB-4C42-B24D-C680B1C87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16">
                <a:extLst>
                  <a:ext uri="{FF2B5EF4-FFF2-40B4-BE49-F238E27FC236}">
                    <a16:creationId xmlns:a16="http://schemas.microsoft.com/office/drawing/2014/main" id="{3E13AB06-9701-4270-B92B-B53EC1949A6C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17">
                <a:extLst>
                  <a:ext uri="{FF2B5EF4-FFF2-40B4-BE49-F238E27FC236}">
                    <a16:creationId xmlns:a16="http://schemas.microsoft.com/office/drawing/2014/main" id="{79A77471-F2AB-408D-8C4A-79326A82DACD}"/>
                  </a:ext>
                </a:extLst>
              </p:cNvPr>
              <p:cNvSpPr/>
              <p:nvPr/>
            </p:nvSpPr>
            <p:spPr bwMode="auto">
              <a:xfrm>
                <a:off x="4300539" y="4154489"/>
                <a:ext cx="3589338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A682B3CD-7092-414E-961E-CE8929FC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9" b="4419"/>
            <a:stretch>
              <a:fillRect/>
            </a:stretch>
          </p:blipFill>
          <p:spPr>
            <a:xfrm>
              <a:off x="8554839" y="2061498"/>
              <a:ext cx="1726544" cy="974101"/>
            </a:xfrm>
            <a:custGeom>
              <a:avLst/>
              <a:gdLst>
                <a:gd name="connsiteX0" fmla="*/ 0 w 1884581"/>
                <a:gd name="connsiteY0" fmla="*/ 0 h 1053465"/>
                <a:gd name="connsiteX1" fmla="*/ 1884581 w 1884581"/>
                <a:gd name="connsiteY1" fmla="*/ 0 h 1053465"/>
                <a:gd name="connsiteX2" fmla="*/ 1884581 w 1884581"/>
                <a:gd name="connsiteY2" fmla="*/ 1053465 h 1053465"/>
                <a:gd name="connsiteX3" fmla="*/ 0 w 1884581"/>
                <a:gd name="connsiteY3" fmla="*/ 1053465 h 1053465"/>
                <a:gd name="connsiteX4" fmla="*/ 0 w 1884581"/>
                <a:gd name="connsiteY4" fmla="*/ 0 h 10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581" h="1053465">
                  <a:moveTo>
                    <a:pt x="0" y="0"/>
                  </a:moveTo>
                  <a:lnTo>
                    <a:pt x="1884581" y="0"/>
                  </a:lnTo>
                  <a:lnTo>
                    <a:pt x="1884581" y="1053465"/>
                  </a:lnTo>
                  <a:lnTo>
                    <a:pt x="0" y="10534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</p:pic>
        <p:pic>
          <p:nvPicPr>
            <p:cNvPr id="85" name="图片 84" descr="徽标&#10;&#10;描述已自动生成">
              <a:extLst>
                <a:ext uri="{FF2B5EF4-FFF2-40B4-BE49-F238E27FC236}">
                  <a16:creationId xmlns:a16="http://schemas.microsoft.com/office/drawing/2014/main" id="{8A75A295-8143-4A4E-8D0B-3A7039D8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422" y="3135980"/>
              <a:ext cx="480359" cy="120130"/>
            </a:xfrm>
            <a:prstGeom prst="rect">
              <a:avLst/>
            </a:prstGeom>
          </p:spPr>
        </p:pic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A8E76107-26EA-4817-BAD7-5562502E3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r="2380"/>
          <a:stretch>
            <a:fillRect/>
          </a:stretch>
        </p:blipFill>
        <p:spPr>
          <a:xfrm>
            <a:off x="7594439" y="2827929"/>
            <a:ext cx="1040324" cy="656292"/>
          </a:xfrm>
          <a:custGeom>
            <a:avLst/>
            <a:gdLst>
              <a:gd name="connsiteX0" fmla="*/ 0 w 1884581"/>
              <a:gd name="connsiteY0" fmla="*/ 0 h 1053465"/>
              <a:gd name="connsiteX1" fmla="*/ 1884581 w 1884581"/>
              <a:gd name="connsiteY1" fmla="*/ 0 h 1053465"/>
              <a:gd name="connsiteX2" fmla="*/ 1884581 w 1884581"/>
              <a:gd name="connsiteY2" fmla="*/ 1053465 h 1053465"/>
              <a:gd name="connsiteX3" fmla="*/ 0 w 1884581"/>
              <a:gd name="connsiteY3" fmla="*/ 1053465 h 1053465"/>
              <a:gd name="connsiteX4" fmla="*/ 0 w 1884581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581" h="1053465">
                <a:moveTo>
                  <a:pt x="0" y="0"/>
                </a:moveTo>
                <a:lnTo>
                  <a:pt x="1884581" y="0"/>
                </a:lnTo>
                <a:lnTo>
                  <a:pt x="1884581" y="1053465"/>
                </a:lnTo>
                <a:lnTo>
                  <a:pt x="0" y="10534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chemeClr val="tx1">
                <a:lumMod val="75000"/>
                <a:lumOff val="25000"/>
                <a:alpha val="50000"/>
              </a:schemeClr>
            </a:solidFill>
          </a:ln>
          <a:effectLst>
            <a:innerShdw blurRad="114300">
              <a:prstClr val="black">
                <a:alpha val="20000"/>
              </a:prstClr>
            </a:innerShdw>
          </a:effectLst>
        </p:spPr>
      </p:pic>
      <p:sp>
        <p:nvSpPr>
          <p:cNvPr id="97" name="椭圆 96">
            <a:extLst>
              <a:ext uri="{FF2B5EF4-FFF2-40B4-BE49-F238E27FC236}">
                <a16:creationId xmlns:a16="http://schemas.microsoft.com/office/drawing/2014/main" id="{C09D1478-D8E5-42C4-8CA4-FFE33782597A}"/>
              </a:ext>
            </a:extLst>
          </p:cNvPr>
          <p:cNvSpPr>
            <a:spLocks noChangeAspect="1"/>
          </p:cNvSpPr>
          <p:nvPr/>
        </p:nvSpPr>
        <p:spPr>
          <a:xfrm>
            <a:off x="7736122" y="1705204"/>
            <a:ext cx="968052" cy="96886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多触发模式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兼容性强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258DD00-7887-4F7A-A189-094946A76D90}"/>
              </a:ext>
            </a:extLst>
          </p:cNvPr>
          <p:cNvSpPr txBox="1"/>
          <p:nvPr/>
        </p:nvSpPr>
        <p:spPr>
          <a:xfrm>
            <a:off x="7648091" y="4197633"/>
            <a:ext cx="332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20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rgbClr val="043E6F"/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SMore ViLab 工具箱</a:t>
            </a:r>
            <a:endParaRPr lang="en-US" altLang="zh-CN" dirty="0">
              <a:solidFill>
                <a:srgbClr val="043E6F"/>
              </a:solidFill>
              <a:latin typeface="Arial" panose="020B0604020202020204" pitchFamily="34" charset="0"/>
              <a:cs typeface="Arial" panose="020B0604020202020204" pitchFamily="34" charset="0"/>
              <a:sym typeface="思源黑体 CN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20B8818-FC26-4955-AA08-6F7981C28BE0}"/>
              </a:ext>
            </a:extLst>
          </p:cNvPr>
          <p:cNvSpPr txBox="1"/>
          <p:nvPr/>
        </p:nvSpPr>
        <p:spPr>
          <a:xfrm flipH="1">
            <a:off x="7648090" y="4672160"/>
            <a:ext cx="3661666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一键导入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算法训练平台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类标准任务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支持市面上主流网口相机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支持多种运行模式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思源黑体 CN"/>
              </a:rPr>
              <a:t>灵活部署深度学习算法、运行任务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F5CDF0B-D31D-4BE3-BCF3-7A3A24A30384}"/>
              </a:ext>
            </a:extLst>
          </p:cNvPr>
          <p:cNvGrpSpPr/>
          <p:nvPr/>
        </p:nvGrpSpPr>
        <p:grpSpPr>
          <a:xfrm>
            <a:off x="935906" y="3434881"/>
            <a:ext cx="4693790" cy="520758"/>
            <a:chOff x="1853771" y="4688310"/>
            <a:chExt cx="8484458" cy="1336926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8F3FCEC1-699D-40D6-A7A8-28D3EE7890F3}"/>
                </a:ext>
              </a:extLst>
            </p:cNvPr>
            <p:cNvSpPr/>
            <p:nvPr/>
          </p:nvSpPr>
          <p:spPr>
            <a:xfrm>
              <a:off x="1853771" y="4688310"/>
              <a:ext cx="8484458" cy="133692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3" name="Oval 5_1">
              <a:extLst>
                <a:ext uri="{FF2B5EF4-FFF2-40B4-BE49-F238E27FC236}">
                  <a16:creationId xmlns:a16="http://schemas.microsoft.com/office/drawing/2014/main" id="{85932006-BAEE-48C3-A953-B73241D02082}"/>
                </a:ext>
              </a:extLst>
            </p:cNvPr>
            <p:cNvSpPr/>
            <p:nvPr/>
          </p:nvSpPr>
          <p:spPr>
            <a:xfrm>
              <a:off x="2533852" y="4841009"/>
              <a:ext cx="7124292" cy="92252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  <a:prstDash val="dash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4" name="Oval 5_1">
              <a:extLst>
                <a:ext uri="{FF2B5EF4-FFF2-40B4-BE49-F238E27FC236}">
                  <a16:creationId xmlns:a16="http://schemas.microsoft.com/office/drawing/2014/main" id="{607CCCBF-8396-4193-A106-42C568BD891E}"/>
                </a:ext>
              </a:extLst>
            </p:cNvPr>
            <p:cNvSpPr/>
            <p:nvPr/>
          </p:nvSpPr>
          <p:spPr>
            <a:xfrm>
              <a:off x="3067593" y="4938172"/>
              <a:ext cx="6056815" cy="561613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C4051EF-B77E-44EE-A817-F9E785DC31FF}"/>
              </a:ext>
            </a:extLst>
          </p:cNvPr>
          <p:cNvGrpSpPr/>
          <p:nvPr/>
        </p:nvGrpSpPr>
        <p:grpSpPr>
          <a:xfrm>
            <a:off x="6562305" y="3434881"/>
            <a:ext cx="4693790" cy="520758"/>
            <a:chOff x="1853771" y="4688310"/>
            <a:chExt cx="8484458" cy="1336926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4F763411-77C0-4810-BBCA-2BFDD4F45412}"/>
                </a:ext>
              </a:extLst>
            </p:cNvPr>
            <p:cNvSpPr/>
            <p:nvPr/>
          </p:nvSpPr>
          <p:spPr>
            <a:xfrm>
              <a:off x="1853771" y="4688310"/>
              <a:ext cx="8484458" cy="133692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7" name="Oval 5_1">
              <a:extLst>
                <a:ext uri="{FF2B5EF4-FFF2-40B4-BE49-F238E27FC236}">
                  <a16:creationId xmlns:a16="http://schemas.microsoft.com/office/drawing/2014/main" id="{05B182DB-D71A-4EB4-8C17-E27F38FB4101}"/>
                </a:ext>
              </a:extLst>
            </p:cNvPr>
            <p:cNvSpPr/>
            <p:nvPr/>
          </p:nvSpPr>
          <p:spPr>
            <a:xfrm>
              <a:off x="2533852" y="4841009"/>
              <a:ext cx="7124292" cy="92252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  <a:prstDash val="dash"/>
            </a:ln>
            <a:effectLst>
              <a:innerShdw blurRad="6477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08" name="Oval 5_1">
              <a:extLst>
                <a:ext uri="{FF2B5EF4-FFF2-40B4-BE49-F238E27FC236}">
                  <a16:creationId xmlns:a16="http://schemas.microsoft.com/office/drawing/2014/main" id="{C4AA8560-260D-4BE9-84DE-F7EA4FB5CAAA}"/>
                </a:ext>
              </a:extLst>
            </p:cNvPr>
            <p:cNvSpPr/>
            <p:nvPr/>
          </p:nvSpPr>
          <p:spPr>
            <a:xfrm>
              <a:off x="3067593" y="4938172"/>
              <a:ext cx="6056815" cy="561613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4EAE612-BD51-449C-8B2D-60D3A224941F}"/>
              </a:ext>
            </a:extLst>
          </p:cNvPr>
          <p:cNvSpPr/>
          <p:nvPr/>
        </p:nvSpPr>
        <p:spPr>
          <a:xfrm>
            <a:off x="9563273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0EFFFA7-8672-4891-AA1E-A64E5D7F4E04}"/>
              </a:ext>
            </a:extLst>
          </p:cNvPr>
          <p:cNvSpPr/>
          <p:nvPr/>
        </p:nvSpPr>
        <p:spPr>
          <a:xfrm>
            <a:off x="6816330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13FFBDB-BFF3-4F80-9348-2E68B0F29317}"/>
              </a:ext>
            </a:extLst>
          </p:cNvPr>
          <p:cNvSpPr/>
          <p:nvPr/>
        </p:nvSpPr>
        <p:spPr>
          <a:xfrm>
            <a:off x="4069386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F82F977-17A1-413A-916F-7BFA9FEE8EC0}"/>
              </a:ext>
            </a:extLst>
          </p:cNvPr>
          <p:cNvSpPr/>
          <p:nvPr/>
        </p:nvSpPr>
        <p:spPr>
          <a:xfrm>
            <a:off x="1322442" y="2042219"/>
            <a:ext cx="1306286" cy="130628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12" descr="黑色的照相机&#10;&#10;描述已自动生成">
            <a:extLst>
              <a:ext uri="{FF2B5EF4-FFF2-40B4-BE49-F238E27FC236}">
                <a16:creationId xmlns:a16="http://schemas.microsoft.com/office/drawing/2014/main" id="{038551F5-9517-4E3F-B490-2A0B76A67A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34" y="2206830"/>
            <a:ext cx="940748" cy="1181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4476B0-64C5-4860-8844-536F695676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61" t="3927" r="4859"/>
          <a:stretch>
            <a:fillRect/>
          </a:stretch>
        </p:blipFill>
        <p:spPr>
          <a:xfrm>
            <a:off x="1630099" y="2289059"/>
            <a:ext cx="873918" cy="1074298"/>
          </a:xfrm>
          <a:custGeom>
            <a:avLst/>
            <a:gdLst>
              <a:gd name="connsiteX0" fmla="*/ 541464 w 873918"/>
              <a:gd name="connsiteY0" fmla="*/ 0 h 1074298"/>
              <a:gd name="connsiteX1" fmla="*/ 792686 w 873918"/>
              <a:gd name="connsiteY1" fmla="*/ 76806 h 1074298"/>
              <a:gd name="connsiteX2" fmla="*/ 873918 w 873918"/>
              <a:gd name="connsiteY2" fmla="*/ 284661 h 1074298"/>
              <a:gd name="connsiteX3" fmla="*/ 873918 w 873918"/>
              <a:gd name="connsiteY3" fmla="*/ 648249 h 1074298"/>
              <a:gd name="connsiteX4" fmla="*/ 790176 w 873918"/>
              <a:gd name="connsiteY4" fmla="*/ 858696 h 1074298"/>
              <a:gd name="connsiteX5" fmla="*/ 629592 w 873918"/>
              <a:gd name="connsiteY5" fmla="*/ 867112 h 1074298"/>
              <a:gd name="connsiteX6" fmla="*/ 629684 w 873918"/>
              <a:gd name="connsiteY6" fmla="*/ 868865 h 1074298"/>
              <a:gd name="connsiteX7" fmla="*/ 624353 w 873918"/>
              <a:gd name="connsiteY7" fmla="*/ 868865 h 1074298"/>
              <a:gd name="connsiteX8" fmla="*/ 624353 w 873918"/>
              <a:gd name="connsiteY8" fmla="*/ 1041988 h 1074298"/>
              <a:gd name="connsiteX9" fmla="*/ 271921 w 873918"/>
              <a:gd name="connsiteY9" fmla="*/ 1041988 h 1074298"/>
              <a:gd name="connsiteX10" fmla="*/ 271921 w 873918"/>
              <a:gd name="connsiteY10" fmla="*/ 1074298 h 1074298"/>
              <a:gd name="connsiteX11" fmla="*/ 153942 w 873918"/>
              <a:gd name="connsiteY11" fmla="*/ 1074298 h 1074298"/>
              <a:gd name="connsiteX12" fmla="*/ 137187 w 873918"/>
              <a:gd name="connsiteY12" fmla="*/ 1040023 h 1074298"/>
              <a:gd name="connsiteX13" fmla="*/ 207747 w 873918"/>
              <a:gd name="connsiteY13" fmla="*/ 1042487 h 1074298"/>
              <a:gd name="connsiteX14" fmla="*/ 214063 w 873918"/>
              <a:gd name="connsiteY14" fmla="*/ 861622 h 1074298"/>
              <a:gd name="connsiteX15" fmla="*/ 47130 w 873918"/>
              <a:gd name="connsiteY15" fmla="*/ 855793 h 1074298"/>
              <a:gd name="connsiteX16" fmla="*/ 0 w 873918"/>
              <a:gd name="connsiteY16" fmla="*/ 759378 h 1074298"/>
              <a:gd name="connsiteX17" fmla="*/ 0 w 873918"/>
              <a:gd name="connsiteY17" fmla="*/ 189617 h 1074298"/>
              <a:gd name="connsiteX18" fmla="*/ 45485 w 873918"/>
              <a:gd name="connsiteY18" fmla="*/ 87455 h 107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3918" h="1074298">
                <a:moveTo>
                  <a:pt x="541464" y="0"/>
                </a:moveTo>
                <a:lnTo>
                  <a:pt x="792686" y="76806"/>
                </a:lnTo>
                <a:lnTo>
                  <a:pt x="873918" y="284661"/>
                </a:lnTo>
                <a:lnTo>
                  <a:pt x="873918" y="648249"/>
                </a:lnTo>
                <a:lnTo>
                  <a:pt x="790176" y="858696"/>
                </a:lnTo>
                <a:lnTo>
                  <a:pt x="629592" y="867112"/>
                </a:lnTo>
                <a:lnTo>
                  <a:pt x="629684" y="868865"/>
                </a:lnTo>
                <a:lnTo>
                  <a:pt x="624353" y="868865"/>
                </a:lnTo>
                <a:lnTo>
                  <a:pt x="624353" y="1041988"/>
                </a:lnTo>
                <a:lnTo>
                  <a:pt x="271921" y="1041988"/>
                </a:lnTo>
                <a:lnTo>
                  <a:pt x="271921" y="1074298"/>
                </a:lnTo>
                <a:lnTo>
                  <a:pt x="153942" y="1074298"/>
                </a:lnTo>
                <a:lnTo>
                  <a:pt x="137187" y="1040023"/>
                </a:lnTo>
                <a:lnTo>
                  <a:pt x="207747" y="1042487"/>
                </a:lnTo>
                <a:lnTo>
                  <a:pt x="214063" y="861622"/>
                </a:lnTo>
                <a:lnTo>
                  <a:pt x="47130" y="855793"/>
                </a:lnTo>
                <a:lnTo>
                  <a:pt x="0" y="759378"/>
                </a:lnTo>
                <a:lnTo>
                  <a:pt x="0" y="189617"/>
                </a:lnTo>
                <a:lnTo>
                  <a:pt x="45485" y="87455"/>
                </a:lnTo>
                <a:close/>
              </a:path>
            </a:pathLst>
          </a:custGeom>
        </p:spPr>
      </p:pic>
      <p:pic>
        <p:nvPicPr>
          <p:cNvPr id="10" name="图片 24" descr="SMore ViAir系列智能盒子">
            <a:extLst>
              <a:ext uri="{FF2B5EF4-FFF2-40B4-BE49-F238E27FC236}">
                <a16:creationId xmlns:a16="http://schemas.microsoft.com/office/drawing/2014/main" id="{2A023077-8DA0-46C9-8B1B-75D95359980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27925" y="2518100"/>
            <a:ext cx="1290646" cy="743261"/>
          </a:xfrm>
          <a:prstGeom prst="rect">
            <a:avLst/>
          </a:prstGeom>
        </p:spPr>
      </p:pic>
      <p:sp>
        <p:nvSpPr>
          <p:cNvPr id="11" name="文本框 18">
            <a:extLst>
              <a:ext uri="{FF2B5EF4-FFF2-40B4-BE49-F238E27FC236}">
                <a16:creationId xmlns:a16="http://schemas.microsoft.com/office/drawing/2014/main" id="{400F3736-D435-4513-BAF8-056B49A605E3}"/>
              </a:ext>
            </a:extLst>
          </p:cNvPr>
          <p:cNvSpPr txBox="1"/>
          <p:nvPr/>
        </p:nvSpPr>
        <p:spPr>
          <a:xfrm>
            <a:off x="715585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SMore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ViScanner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algn="ctr">
              <a:spcBef>
                <a:spcPts val="5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智能扫码设备</a:t>
            </a: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59D3A4-EBEA-411A-9EB9-04969A625418}"/>
              </a:ext>
            </a:extLst>
          </p:cNvPr>
          <p:cNvSpPr txBox="1"/>
          <p:nvPr/>
        </p:nvSpPr>
        <p:spPr>
          <a:xfrm>
            <a:off x="3462529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</a:t>
            </a:r>
            <a:r>
              <a:rPr lang="en-US" altLang="zh-CN" sz="18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ViNeo</a:t>
            </a:r>
            <a:r>
              <a:rPr lang="zh-CN" altLang="en-US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智能相机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23">
            <a:extLst>
              <a:ext uri="{FF2B5EF4-FFF2-40B4-BE49-F238E27FC236}">
                <a16:creationId xmlns:a16="http://schemas.microsoft.com/office/drawing/2014/main" id="{F389251C-DCFD-4587-B1D1-821158603BE7}"/>
              </a:ext>
            </a:extLst>
          </p:cNvPr>
          <p:cNvSpPr txBox="1"/>
          <p:nvPr/>
        </p:nvSpPr>
        <p:spPr>
          <a:xfrm>
            <a:off x="6209473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ViAir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边缘AI盒子</a:t>
            </a:r>
            <a:endParaRPr lang="zh-CN" altLang="en-US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23">
            <a:extLst>
              <a:ext uri="{FF2B5EF4-FFF2-40B4-BE49-F238E27FC236}">
                <a16:creationId xmlns:a16="http://schemas.microsoft.com/office/drawing/2014/main" id="{7FE33DF6-7371-490A-8700-8D1CD0E224AB}"/>
              </a:ext>
            </a:extLst>
          </p:cNvPr>
          <p:cNvSpPr txBox="1"/>
          <p:nvPr/>
        </p:nvSpPr>
        <p:spPr>
          <a:xfrm>
            <a:off x="8956416" y="3754258"/>
            <a:ext cx="2520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ts val="500"/>
              </a:spcBef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 ViMobile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智能手持设备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37892790-0DCE-438C-BFC0-EB319FECCFAA}"/>
              </a:ext>
            </a:extLst>
          </p:cNvPr>
          <p:cNvSpPr txBox="1"/>
          <p:nvPr/>
        </p:nvSpPr>
        <p:spPr>
          <a:xfrm>
            <a:off x="1268391" y="4646920"/>
            <a:ext cx="1414388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过程读码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生产追溯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F249DD73-1588-4249-89A9-2869CD795ED7}"/>
              </a:ext>
            </a:extLst>
          </p:cNvPr>
          <p:cNvSpPr txBox="1"/>
          <p:nvPr/>
        </p:nvSpPr>
        <p:spPr>
          <a:xfrm>
            <a:off x="3856268" y="4646920"/>
            <a:ext cx="1732522" cy="10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复杂文本识别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装配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缺陷问题检测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全场景覆盖</a:t>
            </a: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26FDC715-B376-48F4-94D8-093BDB647A66}"/>
              </a:ext>
            </a:extLst>
          </p:cNvPr>
          <p:cNvSpPr txBox="1"/>
          <p:nvPr/>
        </p:nvSpPr>
        <p:spPr>
          <a:xfrm>
            <a:off x="6620347" y="4646920"/>
            <a:ext cx="1698252" cy="10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定制化场景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一键AI赋能 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检测追溯</a:t>
            </a: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2752AC80-CA8E-4C45-B109-CAA85FC64759}"/>
              </a:ext>
            </a:extLst>
          </p:cNvPr>
          <p:cNvSpPr txBox="1"/>
          <p:nvPr/>
        </p:nvSpPr>
        <p:spPr>
          <a:xfrm>
            <a:off x="9566363" y="4646920"/>
            <a:ext cx="130010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3765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移动终端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可靠识别</a:t>
            </a:r>
          </a:p>
        </p:txBody>
      </p:sp>
      <p:pic>
        <p:nvPicPr>
          <p:cNvPr id="19" name="图片 18" descr="屏幕上有个手机&#10;&#10;描述已自动生成">
            <a:extLst>
              <a:ext uri="{FF2B5EF4-FFF2-40B4-BE49-F238E27FC236}">
                <a16:creationId xmlns:a16="http://schemas.microsoft.com/office/drawing/2014/main" id="{54A2A126-B827-48B1-9190-12ECFA31D8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54" y="2140949"/>
            <a:ext cx="582327" cy="1173752"/>
          </a:xfrm>
          <a:prstGeom prst="rect">
            <a:avLst/>
          </a:prstGeom>
        </p:spPr>
      </p:pic>
      <p:sp>
        <p:nvSpPr>
          <p:cNvPr id="21" name="弧形 20">
            <a:extLst>
              <a:ext uri="{FF2B5EF4-FFF2-40B4-BE49-F238E27FC236}">
                <a16:creationId xmlns:a16="http://schemas.microsoft.com/office/drawing/2014/main" id="{6D92C157-6A27-4C09-820D-B5A559DD3BFA}"/>
              </a:ext>
            </a:extLst>
          </p:cNvPr>
          <p:cNvSpPr/>
          <p:nvPr/>
        </p:nvSpPr>
        <p:spPr>
          <a:xfrm>
            <a:off x="1256854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E7033121-EB23-40F9-90C0-32708A3224B5}"/>
              </a:ext>
            </a:extLst>
          </p:cNvPr>
          <p:cNvSpPr/>
          <p:nvPr/>
        </p:nvSpPr>
        <p:spPr>
          <a:xfrm>
            <a:off x="4003798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07F8D90A-33FC-434D-9D3C-F84D37CD04D3}"/>
              </a:ext>
            </a:extLst>
          </p:cNvPr>
          <p:cNvSpPr/>
          <p:nvPr/>
        </p:nvSpPr>
        <p:spPr>
          <a:xfrm>
            <a:off x="6750742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E3D6D660-2D4E-45D9-82EA-7D084471FFAC}"/>
              </a:ext>
            </a:extLst>
          </p:cNvPr>
          <p:cNvSpPr/>
          <p:nvPr/>
        </p:nvSpPr>
        <p:spPr>
          <a:xfrm>
            <a:off x="9497685" y="1976631"/>
            <a:ext cx="1437462" cy="1437462"/>
          </a:xfrm>
          <a:prstGeom prst="arc">
            <a:avLst>
              <a:gd name="adj1" fmla="val 8466071"/>
              <a:gd name="adj2" fmla="val 20656290"/>
            </a:avLst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2485E5B-5CF5-44FC-B30B-BE2F04B42319}"/>
              </a:ext>
            </a:extLst>
          </p:cNvPr>
          <p:cNvGrpSpPr/>
          <p:nvPr/>
        </p:nvGrpSpPr>
        <p:grpSpPr>
          <a:xfrm>
            <a:off x="3024153" y="2638184"/>
            <a:ext cx="649808" cy="114356"/>
            <a:chOff x="1274636" y="4202192"/>
            <a:chExt cx="1668589" cy="302586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9553053-7056-479B-9FA9-08B463DEB5DF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4E8F469-2BC7-466C-BCA6-B13AC65E4541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98F674-BFB9-443E-9737-1ED033327CC1}"/>
              </a:ext>
            </a:extLst>
          </p:cNvPr>
          <p:cNvGrpSpPr/>
          <p:nvPr/>
        </p:nvGrpSpPr>
        <p:grpSpPr>
          <a:xfrm>
            <a:off x="5771096" y="2638184"/>
            <a:ext cx="649808" cy="114356"/>
            <a:chOff x="1274636" y="4202192"/>
            <a:chExt cx="1668589" cy="302586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708FED5-0E56-49A1-8C78-77CD4C3D56B9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578E7E3-111E-4ADC-8455-76E9B742440A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4671E55-6894-4621-B1EB-CE30F75C7699}"/>
              </a:ext>
            </a:extLst>
          </p:cNvPr>
          <p:cNvGrpSpPr/>
          <p:nvPr/>
        </p:nvGrpSpPr>
        <p:grpSpPr>
          <a:xfrm>
            <a:off x="8518041" y="2638184"/>
            <a:ext cx="649808" cy="114356"/>
            <a:chOff x="1274636" y="4202192"/>
            <a:chExt cx="1668589" cy="302586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F834D38-E84F-4F96-A29D-F487693D8E0F}"/>
                </a:ext>
              </a:extLst>
            </p:cNvPr>
            <p:cNvSpPr/>
            <p:nvPr/>
          </p:nvSpPr>
          <p:spPr>
            <a:xfrm>
              <a:off x="1414463" y="4202192"/>
              <a:ext cx="1528762" cy="260332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60B16C8-873B-4BD1-ACCC-FCD2EA9163C7}"/>
                </a:ext>
              </a:extLst>
            </p:cNvPr>
            <p:cNvSpPr/>
            <p:nvPr/>
          </p:nvSpPr>
          <p:spPr>
            <a:xfrm flipV="1">
              <a:off x="1274636" y="4244447"/>
              <a:ext cx="1528762" cy="260331"/>
            </a:xfrm>
            <a:custGeom>
              <a:avLst/>
              <a:gdLst>
                <a:gd name="connsiteX0" fmla="*/ 0 w 1528762"/>
                <a:gd name="connsiteY0" fmla="*/ 141208 h 260332"/>
                <a:gd name="connsiteX1" fmla="*/ 414337 w 1528762"/>
                <a:gd name="connsiteY1" fmla="*/ 3096 h 260332"/>
                <a:gd name="connsiteX2" fmla="*/ 976312 w 1528762"/>
                <a:gd name="connsiteY2" fmla="*/ 260271 h 260332"/>
                <a:gd name="connsiteX3" fmla="*/ 1528762 w 1528762"/>
                <a:gd name="connsiteY3" fmla="*/ 22146 h 26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62" h="260332">
                  <a:moveTo>
                    <a:pt x="0" y="141208"/>
                  </a:moveTo>
                  <a:cubicBezTo>
                    <a:pt x="125809" y="62230"/>
                    <a:pt x="251618" y="-16748"/>
                    <a:pt x="414337" y="3096"/>
                  </a:cubicBezTo>
                  <a:cubicBezTo>
                    <a:pt x="577056" y="22940"/>
                    <a:pt x="790575" y="257096"/>
                    <a:pt x="976312" y="260271"/>
                  </a:cubicBezTo>
                  <a:cubicBezTo>
                    <a:pt x="1162050" y="263446"/>
                    <a:pt x="1345406" y="142796"/>
                    <a:pt x="1528762" y="22146"/>
                  </a:cubicBez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86DC8A2-5C18-4F65-90F7-FADC8B16FDFE}"/>
              </a:ext>
            </a:extLst>
          </p:cNvPr>
          <p:cNvCxnSpPr/>
          <p:nvPr/>
        </p:nvCxnSpPr>
        <p:spPr>
          <a:xfrm>
            <a:off x="1685129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822982-6BFC-4595-8518-C322C175B678}"/>
              </a:ext>
            </a:extLst>
          </p:cNvPr>
          <p:cNvCxnSpPr/>
          <p:nvPr/>
        </p:nvCxnSpPr>
        <p:spPr>
          <a:xfrm>
            <a:off x="4432073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1A38377-AE8B-4689-9BFF-EFEEBA6AC8C8}"/>
              </a:ext>
            </a:extLst>
          </p:cNvPr>
          <p:cNvCxnSpPr/>
          <p:nvPr/>
        </p:nvCxnSpPr>
        <p:spPr>
          <a:xfrm>
            <a:off x="7179017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CE120A1-68B1-4ACB-9F5C-01DEC4C3C3E8}"/>
              </a:ext>
            </a:extLst>
          </p:cNvPr>
          <p:cNvCxnSpPr/>
          <p:nvPr/>
        </p:nvCxnSpPr>
        <p:spPr>
          <a:xfrm>
            <a:off x="9925960" y="4578724"/>
            <a:ext cx="580913" cy="0"/>
          </a:xfrm>
          <a:prstGeom prst="line">
            <a:avLst/>
          </a:prstGeom>
          <a:ln w="9525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A9930E3-3E71-45C7-9F18-4545711A8034}"/>
              </a:ext>
            </a:extLst>
          </p:cNvPr>
          <p:cNvSpPr txBox="1"/>
          <p:nvPr/>
        </p:nvSpPr>
        <p:spPr>
          <a:xfrm>
            <a:off x="493486" y="745549"/>
            <a:ext cx="11205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  <a:t>硬件体系：跨行业产品矩阵</a:t>
            </a:r>
          </a:p>
        </p:txBody>
      </p:sp>
    </p:spTree>
    <p:extLst>
      <p:ext uri="{BB962C8B-B14F-4D97-AF65-F5344CB8AC3E}">
        <p14:creationId xmlns:p14="http://schemas.microsoft.com/office/powerpoint/2010/main" val="6805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技术优势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4CD947-E3E6-4DFA-8F06-4ABC281B93C8}"/>
              </a:ext>
            </a:extLst>
          </p:cNvPr>
          <p:cNvSpPr txBox="1"/>
          <p:nvPr/>
        </p:nvSpPr>
        <p:spPr>
          <a:xfrm>
            <a:off x="493486" y="745549"/>
            <a:ext cx="11205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SMore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Machine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整机设备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83CB51-7751-4018-9A1C-091918685FAB}"/>
              </a:ext>
            </a:extLst>
          </p:cNvPr>
          <p:cNvSpPr/>
          <p:nvPr/>
        </p:nvSpPr>
        <p:spPr>
          <a:xfrm>
            <a:off x="6553200" y="1851213"/>
            <a:ext cx="5141855" cy="4113370"/>
          </a:xfrm>
          <a:prstGeom prst="roundRect">
            <a:avLst>
              <a:gd name="adj" fmla="val 3669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5FC1D4-6EAA-4413-974D-55640A161D10}"/>
              </a:ext>
            </a:extLst>
          </p:cNvPr>
          <p:cNvSpPr/>
          <p:nvPr/>
        </p:nvSpPr>
        <p:spPr>
          <a:xfrm>
            <a:off x="587595" y="1851213"/>
            <a:ext cx="4679577" cy="4113370"/>
          </a:xfrm>
          <a:prstGeom prst="roundRect">
            <a:avLst>
              <a:gd name="adj" fmla="val 3669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CCB7A1-5851-44E5-AC69-F44AD74A9659}"/>
              </a:ext>
            </a:extLst>
          </p:cNvPr>
          <p:cNvSpPr/>
          <p:nvPr/>
        </p:nvSpPr>
        <p:spPr>
          <a:xfrm>
            <a:off x="1229505" y="2170510"/>
            <a:ext cx="691972" cy="691972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  <a:scene3d>
            <a:camera prst="orthographicFront">
              <a:rot lat="19500000" lon="270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68204-33FE-4E99-AE08-C3CEB7A3273F}"/>
              </a:ext>
            </a:extLst>
          </p:cNvPr>
          <p:cNvSpPr/>
          <p:nvPr/>
        </p:nvSpPr>
        <p:spPr>
          <a:xfrm>
            <a:off x="957101" y="4261668"/>
            <a:ext cx="3877910" cy="523220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  <p:txBody>
          <a:bodyPr wrap="square">
            <a:spAutoFit/>
            <a:sp3d extrusionH="12700" contourW="6350">
              <a:contourClr>
                <a:schemeClr val="accent1"/>
              </a:contourClr>
            </a:sp3d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Smore Factory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D6D0AA-35C5-47EE-B40A-E649D64FA025}"/>
              </a:ext>
            </a:extLst>
          </p:cNvPr>
          <p:cNvSpPr/>
          <p:nvPr/>
        </p:nvSpPr>
        <p:spPr>
          <a:xfrm>
            <a:off x="517103" y="2616604"/>
            <a:ext cx="1443898" cy="369332"/>
          </a:xfrm>
          <a:prstGeom prst="rect">
            <a:avLst/>
          </a:prstGeom>
          <a:scene3d>
            <a:camera prst="orthographicFront">
              <a:rot lat="19500000" lon="2700000" rev="18000000"/>
            </a:camera>
            <a:lightRig rig="threePt" dir="t"/>
          </a:scene3d>
        </p:spPr>
        <p:txBody>
          <a:bodyPr wrap="square">
            <a:spAutoFit/>
            <a:sp3d extrusionH="6350"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软件平台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CD06B6-45DD-4F33-9957-F6B407B85EC3}"/>
              </a:ext>
            </a:extLst>
          </p:cNvPr>
          <p:cNvSpPr/>
          <p:nvPr/>
        </p:nvSpPr>
        <p:spPr>
          <a:xfrm>
            <a:off x="1371423" y="2074160"/>
            <a:ext cx="483793" cy="4837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69AF9F1-F031-4738-B0F0-7EA2056FAA4F}"/>
              </a:ext>
            </a:extLst>
          </p:cNvPr>
          <p:cNvSpPr/>
          <p:nvPr/>
        </p:nvSpPr>
        <p:spPr>
          <a:xfrm>
            <a:off x="1326179" y="2105117"/>
            <a:ext cx="483793" cy="4837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ding_155355">
            <a:extLst>
              <a:ext uri="{FF2B5EF4-FFF2-40B4-BE49-F238E27FC236}">
                <a16:creationId xmlns:a16="http://schemas.microsoft.com/office/drawing/2014/main" id="{49331FB7-C1E0-4FE7-98F7-01C8FAC41321}"/>
              </a:ext>
            </a:extLst>
          </p:cNvPr>
          <p:cNvSpPr/>
          <p:nvPr/>
        </p:nvSpPr>
        <p:spPr>
          <a:xfrm>
            <a:off x="1439468" y="2218587"/>
            <a:ext cx="257214" cy="256852"/>
          </a:xfrm>
          <a:custGeom>
            <a:avLst/>
            <a:gdLst>
              <a:gd name="connsiteX0" fmla="*/ 252919 w 607614"/>
              <a:gd name="connsiteY0" fmla="*/ 485409 h 606761"/>
              <a:gd name="connsiteX1" fmla="*/ 252919 w 607614"/>
              <a:gd name="connsiteY1" fmla="*/ 586283 h 606761"/>
              <a:gd name="connsiteX2" fmla="*/ 354694 w 607614"/>
              <a:gd name="connsiteY2" fmla="*/ 586283 h 606761"/>
              <a:gd name="connsiteX3" fmla="*/ 354694 w 607614"/>
              <a:gd name="connsiteY3" fmla="*/ 485409 h 606761"/>
              <a:gd name="connsiteX4" fmla="*/ 20507 w 607614"/>
              <a:gd name="connsiteY4" fmla="*/ 384535 h 606761"/>
              <a:gd name="connsiteX5" fmla="*/ 20507 w 607614"/>
              <a:gd name="connsiteY5" fmla="*/ 464931 h 606761"/>
              <a:gd name="connsiteX6" fmla="*/ 243045 w 607614"/>
              <a:gd name="connsiteY6" fmla="*/ 464931 h 606761"/>
              <a:gd name="connsiteX7" fmla="*/ 364568 w 607614"/>
              <a:gd name="connsiteY7" fmla="*/ 464931 h 606761"/>
              <a:gd name="connsiteX8" fmla="*/ 587107 w 607614"/>
              <a:gd name="connsiteY8" fmla="*/ 464931 h 606761"/>
              <a:gd name="connsiteX9" fmla="*/ 587107 w 607614"/>
              <a:gd name="connsiteY9" fmla="*/ 384535 h 606761"/>
              <a:gd name="connsiteX10" fmla="*/ 556727 w 607614"/>
              <a:gd name="connsiteY10" fmla="*/ 384535 h 606761"/>
              <a:gd name="connsiteX11" fmla="*/ 50887 w 607614"/>
              <a:gd name="connsiteY11" fmla="*/ 384535 h 606761"/>
              <a:gd name="connsiteX12" fmla="*/ 496009 w 607614"/>
              <a:gd name="connsiteY12" fmla="*/ 323850 h 606761"/>
              <a:gd name="connsiteX13" fmla="*/ 516478 w 607614"/>
              <a:gd name="connsiteY13" fmla="*/ 323850 h 606761"/>
              <a:gd name="connsiteX14" fmla="*/ 516478 w 607614"/>
              <a:gd name="connsiteY14" fmla="*/ 343588 h 606761"/>
              <a:gd name="connsiteX15" fmla="*/ 496009 w 607614"/>
              <a:gd name="connsiteY15" fmla="*/ 343588 h 606761"/>
              <a:gd name="connsiteX16" fmla="*/ 455680 w 607614"/>
              <a:gd name="connsiteY16" fmla="*/ 323850 h 606761"/>
              <a:gd name="connsiteX17" fmla="*/ 476271 w 607614"/>
              <a:gd name="connsiteY17" fmla="*/ 323850 h 606761"/>
              <a:gd name="connsiteX18" fmla="*/ 476271 w 607614"/>
              <a:gd name="connsiteY18" fmla="*/ 343588 h 606761"/>
              <a:gd name="connsiteX19" fmla="*/ 455680 w 607614"/>
              <a:gd name="connsiteY19" fmla="*/ 343588 h 606761"/>
              <a:gd name="connsiteX20" fmla="*/ 415473 w 607614"/>
              <a:gd name="connsiteY20" fmla="*/ 323850 h 606761"/>
              <a:gd name="connsiteX21" fmla="*/ 435211 w 607614"/>
              <a:gd name="connsiteY21" fmla="*/ 323850 h 606761"/>
              <a:gd name="connsiteX22" fmla="*/ 435211 w 607614"/>
              <a:gd name="connsiteY22" fmla="*/ 343588 h 606761"/>
              <a:gd name="connsiteX23" fmla="*/ 415473 w 607614"/>
              <a:gd name="connsiteY23" fmla="*/ 343588 h 606761"/>
              <a:gd name="connsiteX24" fmla="*/ 374413 w 607614"/>
              <a:gd name="connsiteY24" fmla="*/ 323850 h 606761"/>
              <a:gd name="connsiteX25" fmla="*/ 395004 w 607614"/>
              <a:gd name="connsiteY25" fmla="*/ 323850 h 606761"/>
              <a:gd name="connsiteX26" fmla="*/ 395004 w 607614"/>
              <a:gd name="connsiteY26" fmla="*/ 343588 h 606761"/>
              <a:gd name="connsiteX27" fmla="*/ 374413 w 607614"/>
              <a:gd name="connsiteY27" fmla="*/ 343588 h 606761"/>
              <a:gd name="connsiteX28" fmla="*/ 334206 w 607614"/>
              <a:gd name="connsiteY28" fmla="*/ 323850 h 606761"/>
              <a:gd name="connsiteX29" fmla="*/ 354675 w 607614"/>
              <a:gd name="connsiteY29" fmla="*/ 323850 h 606761"/>
              <a:gd name="connsiteX30" fmla="*/ 354675 w 607614"/>
              <a:gd name="connsiteY30" fmla="*/ 343588 h 606761"/>
              <a:gd name="connsiteX31" fmla="*/ 334206 w 607614"/>
              <a:gd name="connsiteY31" fmla="*/ 343588 h 606761"/>
              <a:gd name="connsiteX32" fmla="*/ 293999 w 607614"/>
              <a:gd name="connsiteY32" fmla="*/ 323850 h 606761"/>
              <a:gd name="connsiteX33" fmla="*/ 313737 w 607614"/>
              <a:gd name="connsiteY33" fmla="*/ 323850 h 606761"/>
              <a:gd name="connsiteX34" fmla="*/ 313737 w 607614"/>
              <a:gd name="connsiteY34" fmla="*/ 343588 h 606761"/>
              <a:gd name="connsiteX35" fmla="*/ 293999 w 607614"/>
              <a:gd name="connsiteY35" fmla="*/ 343588 h 606761"/>
              <a:gd name="connsiteX36" fmla="*/ 252939 w 607614"/>
              <a:gd name="connsiteY36" fmla="*/ 323850 h 606761"/>
              <a:gd name="connsiteX37" fmla="*/ 273408 w 607614"/>
              <a:gd name="connsiteY37" fmla="*/ 323850 h 606761"/>
              <a:gd name="connsiteX38" fmla="*/ 273408 w 607614"/>
              <a:gd name="connsiteY38" fmla="*/ 343588 h 606761"/>
              <a:gd name="connsiteX39" fmla="*/ 252939 w 607614"/>
              <a:gd name="connsiteY39" fmla="*/ 343588 h 606761"/>
              <a:gd name="connsiteX40" fmla="*/ 212732 w 607614"/>
              <a:gd name="connsiteY40" fmla="*/ 323850 h 606761"/>
              <a:gd name="connsiteX41" fmla="*/ 233201 w 607614"/>
              <a:gd name="connsiteY41" fmla="*/ 323850 h 606761"/>
              <a:gd name="connsiteX42" fmla="*/ 233201 w 607614"/>
              <a:gd name="connsiteY42" fmla="*/ 343588 h 606761"/>
              <a:gd name="connsiteX43" fmla="*/ 212732 w 607614"/>
              <a:gd name="connsiteY43" fmla="*/ 343588 h 606761"/>
              <a:gd name="connsiteX44" fmla="*/ 172403 w 607614"/>
              <a:gd name="connsiteY44" fmla="*/ 323850 h 606761"/>
              <a:gd name="connsiteX45" fmla="*/ 192141 w 607614"/>
              <a:gd name="connsiteY45" fmla="*/ 323850 h 606761"/>
              <a:gd name="connsiteX46" fmla="*/ 192141 w 607614"/>
              <a:gd name="connsiteY46" fmla="*/ 343588 h 606761"/>
              <a:gd name="connsiteX47" fmla="*/ 172403 w 607614"/>
              <a:gd name="connsiteY47" fmla="*/ 343588 h 606761"/>
              <a:gd name="connsiteX48" fmla="*/ 131343 w 607614"/>
              <a:gd name="connsiteY48" fmla="*/ 323850 h 606761"/>
              <a:gd name="connsiteX49" fmla="*/ 151934 w 607614"/>
              <a:gd name="connsiteY49" fmla="*/ 323850 h 606761"/>
              <a:gd name="connsiteX50" fmla="*/ 151934 w 607614"/>
              <a:gd name="connsiteY50" fmla="*/ 343588 h 606761"/>
              <a:gd name="connsiteX51" fmla="*/ 131343 w 607614"/>
              <a:gd name="connsiteY51" fmla="*/ 343588 h 606761"/>
              <a:gd name="connsiteX52" fmla="*/ 91136 w 607614"/>
              <a:gd name="connsiteY52" fmla="*/ 323850 h 606761"/>
              <a:gd name="connsiteX53" fmla="*/ 111605 w 607614"/>
              <a:gd name="connsiteY53" fmla="*/ 323850 h 606761"/>
              <a:gd name="connsiteX54" fmla="*/ 111605 w 607614"/>
              <a:gd name="connsiteY54" fmla="*/ 343588 h 606761"/>
              <a:gd name="connsiteX55" fmla="*/ 91136 w 607614"/>
              <a:gd name="connsiteY55" fmla="*/ 343588 h 606761"/>
              <a:gd name="connsiteX56" fmla="*/ 334230 w 607614"/>
              <a:gd name="connsiteY56" fmla="*/ 163046 h 606761"/>
              <a:gd name="connsiteX57" fmla="*/ 334230 w 607614"/>
              <a:gd name="connsiteY57" fmla="*/ 264001 h 606761"/>
              <a:gd name="connsiteX58" fmla="*/ 338025 w 607614"/>
              <a:gd name="connsiteY58" fmla="*/ 264001 h 606761"/>
              <a:gd name="connsiteX59" fmla="*/ 342579 w 607614"/>
              <a:gd name="connsiteY59" fmla="*/ 263242 h 606761"/>
              <a:gd name="connsiteX60" fmla="*/ 377493 w 607614"/>
              <a:gd name="connsiteY60" fmla="*/ 263242 h 606761"/>
              <a:gd name="connsiteX61" fmla="*/ 385842 w 607614"/>
              <a:gd name="connsiteY61" fmla="*/ 254892 h 606761"/>
              <a:gd name="connsiteX62" fmla="*/ 385842 w 607614"/>
              <a:gd name="connsiteY62" fmla="*/ 170637 h 606761"/>
              <a:gd name="connsiteX63" fmla="*/ 377493 w 607614"/>
              <a:gd name="connsiteY63" fmla="*/ 163046 h 606761"/>
              <a:gd name="connsiteX64" fmla="*/ 222513 w 607614"/>
              <a:gd name="connsiteY64" fmla="*/ 161543 h 606761"/>
              <a:gd name="connsiteX65" fmla="*/ 222513 w 607614"/>
              <a:gd name="connsiteY65" fmla="*/ 263189 h 606761"/>
              <a:gd name="connsiteX66" fmla="*/ 273466 w 607614"/>
              <a:gd name="connsiteY66" fmla="*/ 263189 h 606761"/>
              <a:gd name="connsiteX67" fmla="*/ 273466 w 607614"/>
              <a:gd name="connsiteY67" fmla="*/ 161543 h 606761"/>
              <a:gd name="connsiteX68" fmla="*/ 324363 w 607614"/>
              <a:gd name="connsiteY68" fmla="*/ 142552 h 606761"/>
              <a:gd name="connsiteX69" fmla="*/ 377493 w 607614"/>
              <a:gd name="connsiteY69" fmla="*/ 142552 h 606761"/>
              <a:gd name="connsiteX70" fmla="*/ 406335 w 607614"/>
              <a:gd name="connsiteY70" fmla="*/ 170637 h 606761"/>
              <a:gd name="connsiteX71" fmla="*/ 406335 w 607614"/>
              <a:gd name="connsiteY71" fmla="*/ 254892 h 606761"/>
              <a:gd name="connsiteX72" fmla="*/ 377493 w 607614"/>
              <a:gd name="connsiteY72" fmla="*/ 282977 h 606761"/>
              <a:gd name="connsiteX73" fmla="*/ 346374 w 607614"/>
              <a:gd name="connsiteY73" fmla="*/ 282977 h 606761"/>
              <a:gd name="connsiteX74" fmla="*/ 342579 w 607614"/>
              <a:gd name="connsiteY74" fmla="*/ 284495 h 606761"/>
              <a:gd name="connsiteX75" fmla="*/ 324363 w 607614"/>
              <a:gd name="connsiteY75" fmla="*/ 284495 h 606761"/>
              <a:gd name="connsiteX76" fmla="*/ 313737 w 607614"/>
              <a:gd name="connsiteY76" fmla="*/ 273868 h 606761"/>
              <a:gd name="connsiteX77" fmla="*/ 313737 w 607614"/>
              <a:gd name="connsiteY77" fmla="*/ 152420 h 606761"/>
              <a:gd name="connsiteX78" fmla="*/ 324363 w 607614"/>
              <a:gd name="connsiteY78" fmla="*/ 142552 h 606761"/>
              <a:gd name="connsiteX79" fmla="*/ 435215 w 607614"/>
              <a:gd name="connsiteY79" fmla="*/ 141821 h 606761"/>
              <a:gd name="connsiteX80" fmla="*/ 506609 w 607614"/>
              <a:gd name="connsiteY80" fmla="*/ 141821 h 606761"/>
              <a:gd name="connsiteX81" fmla="*/ 506609 w 607614"/>
              <a:gd name="connsiteY81" fmla="*/ 161543 h 606761"/>
              <a:gd name="connsiteX82" fmla="*/ 445848 w 607614"/>
              <a:gd name="connsiteY82" fmla="*/ 161543 h 606761"/>
              <a:gd name="connsiteX83" fmla="*/ 445848 w 607614"/>
              <a:gd name="connsiteY83" fmla="*/ 202505 h 606761"/>
              <a:gd name="connsiteX84" fmla="*/ 506609 w 607614"/>
              <a:gd name="connsiteY84" fmla="*/ 202505 h 606761"/>
              <a:gd name="connsiteX85" fmla="*/ 506609 w 607614"/>
              <a:gd name="connsiteY85" fmla="*/ 222227 h 606761"/>
              <a:gd name="connsiteX86" fmla="*/ 445848 w 607614"/>
              <a:gd name="connsiteY86" fmla="*/ 222227 h 606761"/>
              <a:gd name="connsiteX87" fmla="*/ 445848 w 607614"/>
              <a:gd name="connsiteY87" fmla="*/ 263189 h 606761"/>
              <a:gd name="connsiteX88" fmla="*/ 506609 w 607614"/>
              <a:gd name="connsiteY88" fmla="*/ 263189 h 606761"/>
              <a:gd name="connsiteX89" fmla="*/ 506609 w 607614"/>
              <a:gd name="connsiteY89" fmla="*/ 282911 h 606761"/>
              <a:gd name="connsiteX90" fmla="*/ 435215 w 607614"/>
              <a:gd name="connsiteY90" fmla="*/ 282911 h 606761"/>
              <a:gd name="connsiteX91" fmla="*/ 425342 w 607614"/>
              <a:gd name="connsiteY91" fmla="*/ 273050 h 606761"/>
              <a:gd name="connsiteX92" fmla="*/ 425342 w 607614"/>
              <a:gd name="connsiteY92" fmla="*/ 151682 h 606761"/>
              <a:gd name="connsiteX93" fmla="*/ 435215 w 607614"/>
              <a:gd name="connsiteY93" fmla="*/ 141821 h 606761"/>
              <a:gd name="connsiteX94" fmla="*/ 222513 w 607614"/>
              <a:gd name="connsiteY94" fmla="*/ 141821 h 606761"/>
              <a:gd name="connsiteX95" fmla="*/ 273466 w 607614"/>
              <a:gd name="connsiteY95" fmla="*/ 141821 h 606761"/>
              <a:gd name="connsiteX96" fmla="*/ 293999 w 607614"/>
              <a:gd name="connsiteY96" fmla="*/ 161543 h 606761"/>
              <a:gd name="connsiteX97" fmla="*/ 293999 w 607614"/>
              <a:gd name="connsiteY97" fmla="*/ 263189 h 606761"/>
              <a:gd name="connsiteX98" fmla="*/ 273466 w 607614"/>
              <a:gd name="connsiteY98" fmla="*/ 282911 h 606761"/>
              <a:gd name="connsiteX99" fmla="*/ 222513 w 607614"/>
              <a:gd name="connsiteY99" fmla="*/ 282911 h 606761"/>
              <a:gd name="connsiteX100" fmla="*/ 202741 w 607614"/>
              <a:gd name="connsiteY100" fmla="*/ 263189 h 606761"/>
              <a:gd name="connsiteX101" fmla="*/ 202741 w 607614"/>
              <a:gd name="connsiteY101" fmla="*/ 161543 h 606761"/>
              <a:gd name="connsiteX102" fmla="*/ 222513 w 607614"/>
              <a:gd name="connsiteY102" fmla="*/ 141821 h 606761"/>
              <a:gd name="connsiteX103" fmla="*/ 121514 w 607614"/>
              <a:gd name="connsiteY103" fmla="*/ 141821 h 606761"/>
              <a:gd name="connsiteX104" fmla="*/ 151893 w 607614"/>
              <a:gd name="connsiteY104" fmla="*/ 141821 h 606761"/>
              <a:gd name="connsiteX105" fmla="*/ 182272 w 607614"/>
              <a:gd name="connsiteY105" fmla="*/ 172163 h 606761"/>
              <a:gd name="connsiteX106" fmla="*/ 161766 w 607614"/>
              <a:gd name="connsiteY106" fmla="*/ 172163 h 606761"/>
              <a:gd name="connsiteX107" fmla="*/ 151893 w 607614"/>
              <a:gd name="connsiteY107" fmla="*/ 161543 h 606761"/>
              <a:gd name="connsiteX108" fmla="*/ 121514 w 607614"/>
              <a:gd name="connsiteY108" fmla="*/ 161543 h 606761"/>
              <a:gd name="connsiteX109" fmla="*/ 111641 w 607614"/>
              <a:gd name="connsiteY109" fmla="*/ 172163 h 606761"/>
              <a:gd name="connsiteX110" fmla="*/ 111641 w 607614"/>
              <a:gd name="connsiteY110" fmla="*/ 252569 h 606761"/>
              <a:gd name="connsiteX111" fmla="*/ 121514 w 607614"/>
              <a:gd name="connsiteY111" fmla="*/ 263189 h 606761"/>
              <a:gd name="connsiteX112" fmla="*/ 151893 w 607614"/>
              <a:gd name="connsiteY112" fmla="*/ 263189 h 606761"/>
              <a:gd name="connsiteX113" fmla="*/ 161766 w 607614"/>
              <a:gd name="connsiteY113" fmla="*/ 252569 h 606761"/>
              <a:gd name="connsiteX114" fmla="*/ 182272 w 607614"/>
              <a:gd name="connsiteY114" fmla="*/ 252569 h 606761"/>
              <a:gd name="connsiteX115" fmla="*/ 151893 w 607614"/>
              <a:gd name="connsiteY115" fmla="*/ 282911 h 606761"/>
              <a:gd name="connsiteX116" fmla="*/ 121514 w 607614"/>
              <a:gd name="connsiteY116" fmla="*/ 282911 h 606761"/>
              <a:gd name="connsiteX117" fmla="*/ 91136 w 607614"/>
              <a:gd name="connsiteY117" fmla="*/ 252569 h 606761"/>
              <a:gd name="connsiteX118" fmla="*/ 91136 w 607614"/>
              <a:gd name="connsiteY118" fmla="*/ 172163 h 606761"/>
              <a:gd name="connsiteX119" fmla="*/ 121514 w 607614"/>
              <a:gd name="connsiteY119" fmla="*/ 141821 h 606761"/>
              <a:gd name="connsiteX120" fmla="*/ 496009 w 607614"/>
              <a:gd name="connsiteY120" fmla="*/ 81145 h 606761"/>
              <a:gd name="connsiteX121" fmla="*/ 516478 w 607614"/>
              <a:gd name="connsiteY121" fmla="*/ 81145 h 606761"/>
              <a:gd name="connsiteX122" fmla="*/ 516478 w 607614"/>
              <a:gd name="connsiteY122" fmla="*/ 100883 h 606761"/>
              <a:gd name="connsiteX123" fmla="*/ 496009 w 607614"/>
              <a:gd name="connsiteY123" fmla="*/ 100883 h 606761"/>
              <a:gd name="connsiteX124" fmla="*/ 455680 w 607614"/>
              <a:gd name="connsiteY124" fmla="*/ 81145 h 606761"/>
              <a:gd name="connsiteX125" fmla="*/ 476271 w 607614"/>
              <a:gd name="connsiteY125" fmla="*/ 81145 h 606761"/>
              <a:gd name="connsiteX126" fmla="*/ 476271 w 607614"/>
              <a:gd name="connsiteY126" fmla="*/ 100883 h 606761"/>
              <a:gd name="connsiteX127" fmla="*/ 455680 w 607614"/>
              <a:gd name="connsiteY127" fmla="*/ 100883 h 606761"/>
              <a:gd name="connsiteX128" fmla="*/ 415473 w 607614"/>
              <a:gd name="connsiteY128" fmla="*/ 81145 h 606761"/>
              <a:gd name="connsiteX129" fmla="*/ 435211 w 607614"/>
              <a:gd name="connsiteY129" fmla="*/ 81145 h 606761"/>
              <a:gd name="connsiteX130" fmla="*/ 435211 w 607614"/>
              <a:gd name="connsiteY130" fmla="*/ 100883 h 606761"/>
              <a:gd name="connsiteX131" fmla="*/ 415473 w 607614"/>
              <a:gd name="connsiteY131" fmla="*/ 100883 h 606761"/>
              <a:gd name="connsiteX132" fmla="*/ 374413 w 607614"/>
              <a:gd name="connsiteY132" fmla="*/ 81145 h 606761"/>
              <a:gd name="connsiteX133" fmla="*/ 395004 w 607614"/>
              <a:gd name="connsiteY133" fmla="*/ 81145 h 606761"/>
              <a:gd name="connsiteX134" fmla="*/ 395004 w 607614"/>
              <a:gd name="connsiteY134" fmla="*/ 100883 h 606761"/>
              <a:gd name="connsiteX135" fmla="*/ 374413 w 607614"/>
              <a:gd name="connsiteY135" fmla="*/ 100883 h 606761"/>
              <a:gd name="connsiteX136" fmla="*/ 334206 w 607614"/>
              <a:gd name="connsiteY136" fmla="*/ 81145 h 606761"/>
              <a:gd name="connsiteX137" fmla="*/ 354675 w 607614"/>
              <a:gd name="connsiteY137" fmla="*/ 81145 h 606761"/>
              <a:gd name="connsiteX138" fmla="*/ 354675 w 607614"/>
              <a:gd name="connsiteY138" fmla="*/ 100883 h 606761"/>
              <a:gd name="connsiteX139" fmla="*/ 334206 w 607614"/>
              <a:gd name="connsiteY139" fmla="*/ 100883 h 606761"/>
              <a:gd name="connsiteX140" fmla="*/ 293999 w 607614"/>
              <a:gd name="connsiteY140" fmla="*/ 81145 h 606761"/>
              <a:gd name="connsiteX141" fmla="*/ 313737 w 607614"/>
              <a:gd name="connsiteY141" fmla="*/ 81145 h 606761"/>
              <a:gd name="connsiteX142" fmla="*/ 313737 w 607614"/>
              <a:gd name="connsiteY142" fmla="*/ 100883 h 606761"/>
              <a:gd name="connsiteX143" fmla="*/ 293999 w 607614"/>
              <a:gd name="connsiteY143" fmla="*/ 100883 h 606761"/>
              <a:gd name="connsiteX144" fmla="*/ 252939 w 607614"/>
              <a:gd name="connsiteY144" fmla="*/ 81145 h 606761"/>
              <a:gd name="connsiteX145" fmla="*/ 273408 w 607614"/>
              <a:gd name="connsiteY145" fmla="*/ 81145 h 606761"/>
              <a:gd name="connsiteX146" fmla="*/ 273408 w 607614"/>
              <a:gd name="connsiteY146" fmla="*/ 100883 h 606761"/>
              <a:gd name="connsiteX147" fmla="*/ 252939 w 607614"/>
              <a:gd name="connsiteY147" fmla="*/ 100883 h 606761"/>
              <a:gd name="connsiteX148" fmla="*/ 212732 w 607614"/>
              <a:gd name="connsiteY148" fmla="*/ 81145 h 606761"/>
              <a:gd name="connsiteX149" fmla="*/ 233201 w 607614"/>
              <a:gd name="connsiteY149" fmla="*/ 81145 h 606761"/>
              <a:gd name="connsiteX150" fmla="*/ 233201 w 607614"/>
              <a:gd name="connsiteY150" fmla="*/ 100883 h 606761"/>
              <a:gd name="connsiteX151" fmla="*/ 212732 w 607614"/>
              <a:gd name="connsiteY151" fmla="*/ 100883 h 606761"/>
              <a:gd name="connsiteX152" fmla="*/ 172403 w 607614"/>
              <a:gd name="connsiteY152" fmla="*/ 81145 h 606761"/>
              <a:gd name="connsiteX153" fmla="*/ 192141 w 607614"/>
              <a:gd name="connsiteY153" fmla="*/ 81145 h 606761"/>
              <a:gd name="connsiteX154" fmla="*/ 192141 w 607614"/>
              <a:gd name="connsiteY154" fmla="*/ 100883 h 606761"/>
              <a:gd name="connsiteX155" fmla="*/ 172403 w 607614"/>
              <a:gd name="connsiteY155" fmla="*/ 100883 h 606761"/>
              <a:gd name="connsiteX156" fmla="*/ 131343 w 607614"/>
              <a:gd name="connsiteY156" fmla="*/ 81145 h 606761"/>
              <a:gd name="connsiteX157" fmla="*/ 151934 w 607614"/>
              <a:gd name="connsiteY157" fmla="*/ 81145 h 606761"/>
              <a:gd name="connsiteX158" fmla="*/ 151934 w 607614"/>
              <a:gd name="connsiteY158" fmla="*/ 100883 h 606761"/>
              <a:gd name="connsiteX159" fmla="*/ 131343 w 607614"/>
              <a:gd name="connsiteY159" fmla="*/ 100883 h 606761"/>
              <a:gd name="connsiteX160" fmla="*/ 91136 w 607614"/>
              <a:gd name="connsiteY160" fmla="*/ 81145 h 606761"/>
              <a:gd name="connsiteX161" fmla="*/ 111605 w 607614"/>
              <a:gd name="connsiteY161" fmla="*/ 81145 h 606761"/>
              <a:gd name="connsiteX162" fmla="*/ 111605 w 607614"/>
              <a:gd name="connsiteY162" fmla="*/ 100883 h 606761"/>
              <a:gd name="connsiteX163" fmla="*/ 91136 w 607614"/>
              <a:gd name="connsiteY163" fmla="*/ 100883 h 606761"/>
              <a:gd name="connsiteX164" fmla="*/ 60761 w 607614"/>
              <a:gd name="connsiteY164" fmla="*/ 60676 h 606761"/>
              <a:gd name="connsiteX165" fmla="*/ 60761 w 607614"/>
              <a:gd name="connsiteY165" fmla="*/ 364057 h 606761"/>
              <a:gd name="connsiteX166" fmla="*/ 546853 w 607614"/>
              <a:gd name="connsiteY166" fmla="*/ 364057 h 606761"/>
              <a:gd name="connsiteX167" fmla="*/ 546853 w 607614"/>
              <a:gd name="connsiteY167" fmla="*/ 60676 h 606761"/>
              <a:gd name="connsiteX168" fmla="*/ 20507 w 607614"/>
              <a:gd name="connsiteY168" fmla="*/ 20478 h 606761"/>
              <a:gd name="connsiteX169" fmla="*/ 20507 w 607614"/>
              <a:gd name="connsiteY169" fmla="*/ 364057 h 606761"/>
              <a:gd name="connsiteX170" fmla="*/ 40254 w 607614"/>
              <a:gd name="connsiteY170" fmla="*/ 364057 h 606761"/>
              <a:gd name="connsiteX171" fmla="*/ 40254 w 607614"/>
              <a:gd name="connsiteY171" fmla="*/ 50816 h 606761"/>
              <a:gd name="connsiteX172" fmla="*/ 50887 w 607614"/>
              <a:gd name="connsiteY172" fmla="*/ 40198 h 606761"/>
              <a:gd name="connsiteX173" fmla="*/ 556727 w 607614"/>
              <a:gd name="connsiteY173" fmla="*/ 40198 h 606761"/>
              <a:gd name="connsiteX174" fmla="*/ 567360 w 607614"/>
              <a:gd name="connsiteY174" fmla="*/ 50816 h 606761"/>
              <a:gd name="connsiteX175" fmla="*/ 567360 w 607614"/>
              <a:gd name="connsiteY175" fmla="*/ 364057 h 606761"/>
              <a:gd name="connsiteX176" fmla="*/ 587107 w 607614"/>
              <a:gd name="connsiteY176" fmla="*/ 364057 h 606761"/>
              <a:gd name="connsiteX177" fmla="*/ 587107 w 607614"/>
              <a:gd name="connsiteY177" fmla="*/ 20478 h 606761"/>
              <a:gd name="connsiteX178" fmla="*/ 9873 w 607614"/>
              <a:gd name="connsiteY178" fmla="*/ 0 h 606761"/>
              <a:gd name="connsiteX179" fmla="*/ 597740 w 607614"/>
              <a:gd name="connsiteY179" fmla="*/ 0 h 606761"/>
              <a:gd name="connsiteX180" fmla="*/ 607614 w 607614"/>
              <a:gd name="connsiteY180" fmla="*/ 9860 h 606761"/>
              <a:gd name="connsiteX181" fmla="*/ 607614 w 607614"/>
              <a:gd name="connsiteY181" fmla="*/ 475549 h 606761"/>
              <a:gd name="connsiteX182" fmla="*/ 597740 w 607614"/>
              <a:gd name="connsiteY182" fmla="*/ 485409 h 606761"/>
              <a:gd name="connsiteX183" fmla="*/ 374442 w 607614"/>
              <a:gd name="connsiteY183" fmla="*/ 485409 h 606761"/>
              <a:gd name="connsiteX184" fmla="*/ 374442 w 607614"/>
              <a:gd name="connsiteY184" fmla="*/ 586283 h 606761"/>
              <a:gd name="connsiteX185" fmla="*/ 404823 w 607614"/>
              <a:gd name="connsiteY185" fmla="*/ 586283 h 606761"/>
              <a:gd name="connsiteX186" fmla="*/ 404823 w 607614"/>
              <a:gd name="connsiteY186" fmla="*/ 606761 h 606761"/>
              <a:gd name="connsiteX187" fmla="*/ 364568 w 607614"/>
              <a:gd name="connsiteY187" fmla="*/ 606761 h 606761"/>
              <a:gd name="connsiteX188" fmla="*/ 243045 w 607614"/>
              <a:gd name="connsiteY188" fmla="*/ 606761 h 606761"/>
              <a:gd name="connsiteX189" fmla="*/ 202791 w 607614"/>
              <a:gd name="connsiteY189" fmla="*/ 606761 h 606761"/>
              <a:gd name="connsiteX190" fmla="*/ 202791 w 607614"/>
              <a:gd name="connsiteY190" fmla="*/ 586283 h 606761"/>
              <a:gd name="connsiteX191" fmla="*/ 233172 w 607614"/>
              <a:gd name="connsiteY191" fmla="*/ 586283 h 606761"/>
              <a:gd name="connsiteX192" fmla="*/ 233172 w 607614"/>
              <a:gd name="connsiteY192" fmla="*/ 485409 h 606761"/>
              <a:gd name="connsiteX193" fmla="*/ 9873 w 607614"/>
              <a:gd name="connsiteY193" fmla="*/ 485409 h 606761"/>
              <a:gd name="connsiteX194" fmla="*/ 0 w 607614"/>
              <a:gd name="connsiteY194" fmla="*/ 475549 h 606761"/>
              <a:gd name="connsiteX195" fmla="*/ 0 w 607614"/>
              <a:gd name="connsiteY195" fmla="*/ 9860 h 606761"/>
              <a:gd name="connsiteX196" fmla="*/ 9873 w 607614"/>
              <a:gd name="connsiteY196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607614" h="606761">
                <a:moveTo>
                  <a:pt x="252919" y="485409"/>
                </a:moveTo>
                <a:lnTo>
                  <a:pt x="252919" y="586283"/>
                </a:lnTo>
                <a:lnTo>
                  <a:pt x="354694" y="586283"/>
                </a:lnTo>
                <a:lnTo>
                  <a:pt x="354694" y="485409"/>
                </a:lnTo>
                <a:close/>
                <a:moveTo>
                  <a:pt x="20507" y="384535"/>
                </a:moveTo>
                <a:lnTo>
                  <a:pt x="20507" y="464931"/>
                </a:lnTo>
                <a:lnTo>
                  <a:pt x="243045" y="464931"/>
                </a:lnTo>
                <a:lnTo>
                  <a:pt x="364568" y="464931"/>
                </a:lnTo>
                <a:lnTo>
                  <a:pt x="587107" y="464931"/>
                </a:lnTo>
                <a:lnTo>
                  <a:pt x="587107" y="384535"/>
                </a:lnTo>
                <a:lnTo>
                  <a:pt x="556727" y="384535"/>
                </a:lnTo>
                <a:lnTo>
                  <a:pt x="50887" y="384535"/>
                </a:lnTo>
                <a:close/>
                <a:moveTo>
                  <a:pt x="496009" y="323850"/>
                </a:moveTo>
                <a:lnTo>
                  <a:pt x="516478" y="323850"/>
                </a:lnTo>
                <a:lnTo>
                  <a:pt x="516478" y="343588"/>
                </a:lnTo>
                <a:lnTo>
                  <a:pt x="496009" y="343588"/>
                </a:lnTo>
                <a:close/>
                <a:moveTo>
                  <a:pt x="455680" y="323850"/>
                </a:moveTo>
                <a:lnTo>
                  <a:pt x="476271" y="323850"/>
                </a:lnTo>
                <a:lnTo>
                  <a:pt x="476271" y="343588"/>
                </a:lnTo>
                <a:lnTo>
                  <a:pt x="455680" y="343588"/>
                </a:lnTo>
                <a:close/>
                <a:moveTo>
                  <a:pt x="415473" y="323850"/>
                </a:moveTo>
                <a:lnTo>
                  <a:pt x="435211" y="323850"/>
                </a:lnTo>
                <a:lnTo>
                  <a:pt x="435211" y="343588"/>
                </a:lnTo>
                <a:lnTo>
                  <a:pt x="415473" y="343588"/>
                </a:lnTo>
                <a:close/>
                <a:moveTo>
                  <a:pt x="374413" y="323850"/>
                </a:moveTo>
                <a:lnTo>
                  <a:pt x="395004" y="323850"/>
                </a:lnTo>
                <a:lnTo>
                  <a:pt x="395004" y="343588"/>
                </a:lnTo>
                <a:lnTo>
                  <a:pt x="374413" y="343588"/>
                </a:lnTo>
                <a:close/>
                <a:moveTo>
                  <a:pt x="334206" y="323850"/>
                </a:moveTo>
                <a:lnTo>
                  <a:pt x="354675" y="323850"/>
                </a:lnTo>
                <a:lnTo>
                  <a:pt x="354675" y="343588"/>
                </a:lnTo>
                <a:lnTo>
                  <a:pt x="334206" y="343588"/>
                </a:lnTo>
                <a:close/>
                <a:moveTo>
                  <a:pt x="293999" y="323850"/>
                </a:moveTo>
                <a:lnTo>
                  <a:pt x="313737" y="323850"/>
                </a:lnTo>
                <a:lnTo>
                  <a:pt x="313737" y="343588"/>
                </a:lnTo>
                <a:lnTo>
                  <a:pt x="293999" y="343588"/>
                </a:lnTo>
                <a:close/>
                <a:moveTo>
                  <a:pt x="252939" y="323850"/>
                </a:moveTo>
                <a:lnTo>
                  <a:pt x="273408" y="323850"/>
                </a:lnTo>
                <a:lnTo>
                  <a:pt x="273408" y="343588"/>
                </a:lnTo>
                <a:lnTo>
                  <a:pt x="252939" y="343588"/>
                </a:lnTo>
                <a:close/>
                <a:moveTo>
                  <a:pt x="212732" y="323850"/>
                </a:moveTo>
                <a:lnTo>
                  <a:pt x="233201" y="323850"/>
                </a:lnTo>
                <a:lnTo>
                  <a:pt x="233201" y="343588"/>
                </a:lnTo>
                <a:lnTo>
                  <a:pt x="212732" y="343588"/>
                </a:lnTo>
                <a:close/>
                <a:moveTo>
                  <a:pt x="172403" y="323850"/>
                </a:moveTo>
                <a:lnTo>
                  <a:pt x="192141" y="323850"/>
                </a:lnTo>
                <a:lnTo>
                  <a:pt x="192141" y="343588"/>
                </a:lnTo>
                <a:lnTo>
                  <a:pt x="172403" y="343588"/>
                </a:lnTo>
                <a:close/>
                <a:moveTo>
                  <a:pt x="131343" y="323850"/>
                </a:moveTo>
                <a:lnTo>
                  <a:pt x="151934" y="323850"/>
                </a:lnTo>
                <a:lnTo>
                  <a:pt x="151934" y="343588"/>
                </a:lnTo>
                <a:lnTo>
                  <a:pt x="131343" y="343588"/>
                </a:lnTo>
                <a:close/>
                <a:moveTo>
                  <a:pt x="91136" y="323850"/>
                </a:moveTo>
                <a:lnTo>
                  <a:pt x="111605" y="323850"/>
                </a:lnTo>
                <a:lnTo>
                  <a:pt x="111605" y="343588"/>
                </a:lnTo>
                <a:lnTo>
                  <a:pt x="91136" y="343588"/>
                </a:lnTo>
                <a:close/>
                <a:moveTo>
                  <a:pt x="334230" y="163046"/>
                </a:moveTo>
                <a:lnTo>
                  <a:pt x="334230" y="264001"/>
                </a:lnTo>
                <a:lnTo>
                  <a:pt x="338025" y="264001"/>
                </a:lnTo>
                <a:cubicBezTo>
                  <a:pt x="339543" y="263242"/>
                  <a:pt x="341061" y="263242"/>
                  <a:pt x="342579" y="263242"/>
                </a:cubicBezTo>
                <a:lnTo>
                  <a:pt x="377493" y="263242"/>
                </a:lnTo>
                <a:cubicBezTo>
                  <a:pt x="382047" y="263242"/>
                  <a:pt x="385842" y="258687"/>
                  <a:pt x="385842" y="254892"/>
                </a:cubicBezTo>
                <a:lnTo>
                  <a:pt x="385842" y="170637"/>
                </a:lnTo>
                <a:cubicBezTo>
                  <a:pt x="385842" y="166842"/>
                  <a:pt x="382047" y="163046"/>
                  <a:pt x="377493" y="163046"/>
                </a:cubicBezTo>
                <a:close/>
                <a:moveTo>
                  <a:pt x="222513" y="161543"/>
                </a:moveTo>
                <a:lnTo>
                  <a:pt x="222513" y="263189"/>
                </a:lnTo>
                <a:lnTo>
                  <a:pt x="273466" y="263189"/>
                </a:lnTo>
                <a:lnTo>
                  <a:pt x="273466" y="161543"/>
                </a:lnTo>
                <a:close/>
                <a:moveTo>
                  <a:pt x="324363" y="142552"/>
                </a:moveTo>
                <a:lnTo>
                  <a:pt x="377493" y="142552"/>
                </a:lnTo>
                <a:cubicBezTo>
                  <a:pt x="392673" y="142552"/>
                  <a:pt x="406335" y="155456"/>
                  <a:pt x="406335" y="170637"/>
                </a:cubicBezTo>
                <a:lnTo>
                  <a:pt x="406335" y="254892"/>
                </a:lnTo>
                <a:cubicBezTo>
                  <a:pt x="406335" y="270073"/>
                  <a:pt x="392673" y="282977"/>
                  <a:pt x="377493" y="282977"/>
                </a:cubicBezTo>
                <a:lnTo>
                  <a:pt x="346374" y="282977"/>
                </a:lnTo>
                <a:cubicBezTo>
                  <a:pt x="345615" y="284495"/>
                  <a:pt x="344097" y="284495"/>
                  <a:pt x="342579" y="284495"/>
                </a:cubicBezTo>
                <a:lnTo>
                  <a:pt x="324363" y="284495"/>
                </a:lnTo>
                <a:cubicBezTo>
                  <a:pt x="318291" y="284495"/>
                  <a:pt x="313737" y="279941"/>
                  <a:pt x="313737" y="273868"/>
                </a:cubicBezTo>
                <a:lnTo>
                  <a:pt x="313737" y="152420"/>
                </a:lnTo>
                <a:cubicBezTo>
                  <a:pt x="313737" y="146347"/>
                  <a:pt x="318291" y="142552"/>
                  <a:pt x="324363" y="142552"/>
                </a:cubicBezTo>
                <a:close/>
                <a:moveTo>
                  <a:pt x="435215" y="141821"/>
                </a:moveTo>
                <a:lnTo>
                  <a:pt x="506609" y="141821"/>
                </a:lnTo>
                <a:lnTo>
                  <a:pt x="506609" y="161543"/>
                </a:lnTo>
                <a:lnTo>
                  <a:pt x="445848" y="161543"/>
                </a:lnTo>
                <a:lnTo>
                  <a:pt x="445848" y="202505"/>
                </a:lnTo>
                <a:lnTo>
                  <a:pt x="506609" y="202505"/>
                </a:lnTo>
                <a:lnTo>
                  <a:pt x="506609" y="222227"/>
                </a:lnTo>
                <a:lnTo>
                  <a:pt x="445848" y="222227"/>
                </a:lnTo>
                <a:lnTo>
                  <a:pt x="445848" y="263189"/>
                </a:lnTo>
                <a:lnTo>
                  <a:pt x="506609" y="263189"/>
                </a:lnTo>
                <a:lnTo>
                  <a:pt x="506609" y="282911"/>
                </a:lnTo>
                <a:lnTo>
                  <a:pt x="435215" y="282911"/>
                </a:lnTo>
                <a:cubicBezTo>
                  <a:pt x="429139" y="282911"/>
                  <a:pt x="425342" y="279118"/>
                  <a:pt x="425342" y="273050"/>
                </a:cubicBezTo>
                <a:lnTo>
                  <a:pt x="425342" y="151682"/>
                </a:lnTo>
                <a:cubicBezTo>
                  <a:pt x="425342" y="145614"/>
                  <a:pt x="429139" y="141821"/>
                  <a:pt x="435215" y="141821"/>
                </a:cubicBezTo>
                <a:close/>
                <a:moveTo>
                  <a:pt x="222513" y="141821"/>
                </a:moveTo>
                <a:lnTo>
                  <a:pt x="273466" y="141821"/>
                </a:lnTo>
                <a:cubicBezTo>
                  <a:pt x="285633" y="141821"/>
                  <a:pt x="293999" y="149406"/>
                  <a:pt x="293999" y="161543"/>
                </a:cubicBezTo>
                <a:lnTo>
                  <a:pt x="293999" y="263189"/>
                </a:lnTo>
                <a:cubicBezTo>
                  <a:pt x="293999" y="275326"/>
                  <a:pt x="285633" y="282911"/>
                  <a:pt x="273466" y="282911"/>
                </a:cubicBezTo>
                <a:lnTo>
                  <a:pt x="222513" y="282911"/>
                </a:lnTo>
                <a:cubicBezTo>
                  <a:pt x="210346" y="282911"/>
                  <a:pt x="202741" y="275326"/>
                  <a:pt x="202741" y="263189"/>
                </a:cubicBezTo>
                <a:lnTo>
                  <a:pt x="202741" y="161543"/>
                </a:lnTo>
                <a:cubicBezTo>
                  <a:pt x="202741" y="149406"/>
                  <a:pt x="210346" y="141821"/>
                  <a:pt x="222513" y="141821"/>
                </a:cubicBezTo>
                <a:close/>
                <a:moveTo>
                  <a:pt x="121514" y="141821"/>
                </a:moveTo>
                <a:lnTo>
                  <a:pt x="151893" y="141821"/>
                </a:lnTo>
                <a:cubicBezTo>
                  <a:pt x="169361" y="141821"/>
                  <a:pt x="182272" y="154716"/>
                  <a:pt x="182272" y="172163"/>
                </a:cubicBezTo>
                <a:lnTo>
                  <a:pt x="161766" y="172163"/>
                </a:lnTo>
                <a:cubicBezTo>
                  <a:pt x="161766" y="166095"/>
                  <a:pt x="157969" y="161543"/>
                  <a:pt x="151893" y="161543"/>
                </a:cubicBezTo>
                <a:lnTo>
                  <a:pt x="121514" y="161543"/>
                </a:lnTo>
                <a:cubicBezTo>
                  <a:pt x="115439" y="161543"/>
                  <a:pt x="111641" y="166095"/>
                  <a:pt x="111641" y="172163"/>
                </a:cubicBezTo>
                <a:lnTo>
                  <a:pt x="111641" y="252569"/>
                </a:lnTo>
                <a:cubicBezTo>
                  <a:pt x="111641" y="258637"/>
                  <a:pt x="115439" y="263189"/>
                  <a:pt x="121514" y="263189"/>
                </a:cubicBezTo>
                <a:lnTo>
                  <a:pt x="151893" y="263189"/>
                </a:lnTo>
                <a:cubicBezTo>
                  <a:pt x="157969" y="263189"/>
                  <a:pt x="161766" y="258637"/>
                  <a:pt x="161766" y="252569"/>
                </a:cubicBezTo>
                <a:lnTo>
                  <a:pt x="182272" y="252569"/>
                </a:lnTo>
                <a:cubicBezTo>
                  <a:pt x="182272" y="270016"/>
                  <a:pt x="169361" y="282911"/>
                  <a:pt x="151893" y="282911"/>
                </a:cubicBezTo>
                <a:lnTo>
                  <a:pt x="121514" y="282911"/>
                </a:lnTo>
                <a:cubicBezTo>
                  <a:pt x="104047" y="282911"/>
                  <a:pt x="91136" y="270016"/>
                  <a:pt x="91136" y="252569"/>
                </a:cubicBezTo>
                <a:lnTo>
                  <a:pt x="91136" y="172163"/>
                </a:lnTo>
                <a:cubicBezTo>
                  <a:pt x="91136" y="154716"/>
                  <a:pt x="104047" y="141821"/>
                  <a:pt x="121514" y="141821"/>
                </a:cubicBezTo>
                <a:close/>
                <a:moveTo>
                  <a:pt x="496009" y="81145"/>
                </a:moveTo>
                <a:lnTo>
                  <a:pt x="516478" y="81145"/>
                </a:lnTo>
                <a:lnTo>
                  <a:pt x="516478" y="100883"/>
                </a:lnTo>
                <a:lnTo>
                  <a:pt x="496009" y="100883"/>
                </a:lnTo>
                <a:close/>
                <a:moveTo>
                  <a:pt x="455680" y="81145"/>
                </a:moveTo>
                <a:lnTo>
                  <a:pt x="476271" y="81145"/>
                </a:lnTo>
                <a:lnTo>
                  <a:pt x="476271" y="100883"/>
                </a:lnTo>
                <a:lnTo>
                  <a:pt x="455680" y="100883"/>
                </a:lnTo>
                <a:close/>
                <a:moveTo>
                  <a:pt x="415473" y="81145"/>
                </a:moveTo>
                <a:lnTo>
                  <a:pt x="435211" y="81145"/>
                </a:lnTo>
                <a:lnTo>
                  <a:pt x="435211" y="100883"/>
                </a:lnTo>
                <a:lnTo>
                  <a:pt x="415473" y="100883"/>
                </a:lnTo>
                <a:close/>
                <a:moveTo>
                  <a:pt x="374413" y="81145"/>
                </a:moveTo>
                <a:lnTo>
                  <a:pt x="395004" y="81145"/>
                </a:lnTo>
                <a:lnTo>
                  <a:pt x="395004" y="100883"/>
                </a:lnTo>
                <a:lnTo>
                  <a:pt x="374413" y="100883"/>
                </a:lnTo>
                <a:close/>
                <a:moveTo>
                  <a:pt x="334206" y="81145"/>
                </a:moveTo>
                <a:lnTo>
                  <a:pt x="354675" y="81145"/>
                </a:lnTo>
                <a:lnTo>
                  <a:pt x="354675" y="100883"/>
                </a:lnTo>
                <a:lnTo>
                  <a:pt x="334206" y="100883"/>
                </a:lnTo>
                <a:close/>
                <a:moveTo>
                  <a:pt x="293999" y="81145"/>
                </a:moveTo>
                <a:lnTo>
                  <a:pt x="313737" y="81145"/>
                </a:lnTo>
                <a:lnTo>
                  <a:pt x="313737" y="100883"/>
                </a:lnTo>
                <a:lnTo>
                  <a:pt x="293999" y="100883"/>
                </a:lnTo>
                <a:close/>
                <a:moveTo>
                  <a:pt x="252939" y="81145"/>
                </a:moveTo>
                <a:lnTo>
                  <a:pt x="273408" y="81145"/>
                </a:lnTo>
                <a:lnTo>
                  <a:pt x="273408" y="100883"/>
                </a:lnTo>
                <a:lnTo>
                  <a:pt x="252939" y="100883"/>
                </a:lnTo>
                <a:close/>
                <a:moveTo>
                  <a:pt x="212732" y="81145"/>
                </a:moveTo>
                <a:lnTo>
                  <a:pt x="233201" y="81145"/>
                </a:lnTo>
                <a:lnTo>
                  <a:pt x="233201" y="100883"/>
                </a:lnTo>
                <a:lnTo>
                  <a:pt x="212732" y="100883"/>
                </a:lnTo>
                <a:close/>
                <a:moveTo>
                  <a:pt x="172403" y="81145"/>
                </a:moveTo>
                <a:lnTo>
                  <a:pt x="192141" y="81145"/>
                </a:lnTo>
                <a:lnTo>
                  <a:pt x="192141" y="100883"/>
                </a:lnTo>
                <a:lnTo>
                  <a:pt x="172403" y="100883"/>
                </a:lnTo>
                <a:close/>
                <a:moveTo>
                  <a:pt x="131343" y="81145"/>
                </a:moveTo>
                <a:lnTo>
                  <a:pt x="151934" y="81145"/>
                </a:lnTo>
                <a:lnTo>
                  <a:pt x="151934" y="100883"/>
                </a:lnTo>
                <a:lnTo>
                  <a:pt x="131343" y="100883"/>
                </a:lnTo>
                <a:close/>
                <a:moveTo>
                  <a:pt x="91136" y="81145"/>
                </a:moveTo>
                <a:lnTo>
                  <a:pt x="111605" y="81145"/>
                </a:lnTo>
                <a:lnTo>
                  <a:pt x="111605" y="100883"/>
                </a:lnTo>
                <a:lnTo>
                  <a:pt x="91136" y="100883"/>
                </a:lnTo>
                <a:close/>
                <a:moveTo>
                  <a:pt x="60761" y="60676"/>
                </a:moveTo>
                <a:lnTo>
                  <a:pt x="60761" y="364057"/>
                </a:lnTo>
                <a:lnTo>
                  <a:pt x="546853" y="364057"/>
                </a:lnTo>
                <a:lnTo>
                  <a:pt x="546853" y="60676"/>
                </a:lnTo>
                <a:close/>
                <a:moveTo>
                  <a:pt x="20507" y="20478"/>
                </a:moveTo>
                <a:lnTo>
                  <a:pt x="20507" y="364057"/>
                </a:lnTo>
                <a:lnTo>
                  <a:pt x="40254" y="364057"/>
                </a:lnTo>
                <a:lnTo>
                  <a:pt x="40254" y="50816"/>
                </a:lnTo>
                <a:cubicBezTo>
                  <a:pt x="40254" y="44749"/>
                  <a:pt x="44811" y="40198"/>
                  <a:pt x="50887" y="40198"/>
                </a:cubicBezTo>
                <a:lnTo>
                  <a:pt x="556727" y="40198"/>
                </a:lnTo>
                <a:cubicBezTo>
                  <a:pt x="562803" y="40198"/>
                  <a:pt x="567360" y="44749"/>
                  <a:pt x="567360" y="50816"/>
                </a:cubicBezTo>
                <a:lnTo>
                  <a:pt x="567360" y="364057"/>
                </a:lnTo>
                <a:lnTo>
                  <a:pt x="587107" y="364057"/>
                </a:lnTo>
                <a:lnTo>
                  <a:pt x="587107" y="20478"/>
                </a:lnTo>
                <a:close/>
                <a:moveTo>
                  <a:pt x="9873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475549"/>
                </a:lnTo>
                <a:cubicBezTo>
                  <a:pt x="607614" y="481617"/>
                  <a:pt x="603817" y="485409"/>
                  <a:pt x="597740" y="485409"/>
                </a:cubicBezTo>
                <a:lnTo>
                  <a:pt x="374442" y="485409"/>
                </a:lnTo>
                <a:lnTo>
                  <a:pt x="374442" y="586283"/>
                </a:lnTo>
                <a:lnTo>
                  <a:pt x="404823" y="586283"/>
                </a:lnTo>
                <a:lnTo>
                  <a:pt x="404823" y="606761"/>
                </a:lnTo>
                <a:lnTo>
                  <a:pt x="364568" y="606761"/>
                </a:lnTo>
                <a:lnTo>
                  <a:pt x="243045" y="606761"/>
                </a:lnTo>
                <a:lnTo>
                  <a:pt x="202791" y="606761"/>
                </a:lnTo>
                <a:lnTo>
                  <a:pt x="202791" y="586283"/>
                </a:lnTo>
                <a:lnTo>
                  <a:pt x="233172" y="586283"/>
                </a:lnTo>
                <a:lnTo>
                  <a:pt x="233172" y="485409"/>
                </a:lnTo>
                <a:lnTo>
                  <a:pt x="9873" y="485409"/>
                </a:lnTo>
                <a:cubicBezTo>
                  <a:pt x="3797" y="485409"/>
                  <a:pt x="0" y="481617"/>
                  <a:pt x="0" y="475549"/>
                </a:cubicBezTo>
                <a:lnTo>
                  <a:pt x="0" y="9860"/>
                </a:lnTo>
                <a:cubicBezTo>
                  <a:pt x="0" y="3792"/>
                  <a:pt x="3797" y="0"/>
                  <a:pt x="98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6419CB7-9341-4F65-8A95-BFF3F4A70A01}"/>
              </a:ext>
            </a:extLst>
          </p:cNvPr>
          <p:cNvSpPr/>
          <p:nvPr/>
        </p:nvSpPr>
        <p:spPr>
          <a:xfrm>
            <a:off x="1229505" y="4887040"/>
            <a:ext cx="691972" cy="691972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  <a:scene3d>
            <a:camera prst="orthographicFront">
              <a:rot lat="19500000" lon="270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209A71-8B3E-4E77-9282-FA11BC6BD335}"/>
              </a:ext>
            </a:extLst>
          </p:cNvPr>
          <p:cNvSpPr/>
          <p:nvPr/>
        </p:nvSpPr>
        <p:spPr>
          <a:xfrm>
            <a:off x="536153" y="5333134"/>
            <a:ext cx="1405798" cy="369332"/>
          </a:xfrm>
          <a:prstGeom prst="rect">
            <a:avLst/>
          </a:prstGeom>
          <a:scene3d>
            <a:camera prst="orthographicFront">
              <a:rot lat="19500000" lon="2700000" rev="18000000"/>
            </a:camera>
            <a:lightRig rig="threePt" dir="t"/>
          </a:scene3d>
        </p:spPr>
        <p:txBody>
          <a:bodyPr wrap="square">
            <a:spAutoFit/>
            <a:sp3d extrusionH="6350"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</a:rPr>
              <a:t>硬件体系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BB3BF6-43C3-4831-A2A9-A453BB977E99}"/>
              </a:ext>
            </a:extLst>
          </p:cNvPr>
          <p:cNvSpPr/>
          <p:nvPr/>
        </p:nvSpPr>
        <p:spPr>
          <a:xfrm>
            <a:off x="1371423" y="4790690"/>
            <a:ext cx="483793" cy="4837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077505F-DE74-45B5-8AC3-7DC653CECD1F}"/>
              </a:ext>
            </a:extLst>
          </p:cNvPr>
          <p:cNvSpPr/>
          <p:nvPr/>
        </p:nvSpPr>
        <p:spPr>
          <a:xfrm>
            <a:off x="1326179" y="4821647"/>
            <a:ext cx="483793" cy="4837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hip_114696">
            <a:extLst>
              <a:ext uri="{FF2B5EF4-FFF2-40B4-BE49-F238E27FC236}">
                <a16:creationId xmlns:a16="http://schemas.microsoft.com/office/drawing/2014/main" id="{389EA80C-D7F7-4F5C-8B31-DE263E9866AB}"/>
              </a:ext>
            </a:extLst>
          </p:cNvPr>
          <p:cNvSpPr/>
          <p:nvPr/>
        </p:nvSpPr>
        <p:spPr>
          <a:xfrm>
            <a:off x="1417053" y="4916805"/>
            <a:ext cx="282994" cy="282598"/>
          </a:xfrm>
          <a:custGeom>
            <a:avLst/>
            <a:gdLst>
              <a:gd name="connsiteX0" fmla="*/ 240627 w 605804"/>
              <a:gd name="connsiteY0" fmla="*/ 240240 h 604957"/>
              <a:gd name="connsiteX1" fmla="*/ 240627 w 605804"/>
              <a:gd name="connsiteY1" fmla="*/ 364647 h 604957"/>
              <a:gd name="connsiteX2" fmla="*/ 365179 w 605804"/>
              <a:gd name="connsiteY2" fmla="*/ 364647 h 604957"/>
              <a:gd name="connsiteX3" fmla="*/ 365179 w 605804"/>
              <a:gd name="connsiteY3" fmla="*/ 240240 h 604957"/>
              <a:gd name="connsiteX4" fmla="*/ 226444 w 605804"/>
              <a:gd name="connsiteY4" fmla="*/ 211908 h 604957"/>
              <a:gd name="connsiteX5" fmla="*/ 379361 w 605804"/>
              <a:gd name="connsiteY5" fmla="*/ 211908 h 604957"/>
              <a:gd name="connsiteX6" fmla="*/ 393544 w 605804"/>
              <a:gd name="connsiteY6" fmla="*/ 226074 h 604957"/>
              <a:gd name="connsiteX7" fmla="*/ 393544 w 605804"/>
              <a:gd name="connsiteY7" fmla="*/ 378813 h 604957"/>
              <a:gd name="connsiteX8" fmla="*/ 379361 w 605804"/>
              <a:gd name="connsiteY8" fmla="*/ 392979 h 604957"/>
              <a:gd name="connsiteX9" fmla="*/ 226444 w 605804"/>
              <a:gd name="connsiteY9" fmla="*/ 392979 h 604957"/>
              <a:gd name="connsiteX10" fmla="*/ 212261 w 605804"/>
              <a:gd name="connsiteY10" fmla="*/ 378813 h 604957"/>
              <a:gd name="connsiteX11" fmla="*/ 212261 w 605804"/>
              <a:gd name="connsiteY11" fmla="*/ 226074 h 604957"/>
              <a:gd name="connsiteX12" fmla="*/ 226444 w 605804"/>
              <a:gd name="connsiteY12" fmla="*/ 211908 h 604957"/>
              <a:gd name="connsiteX13" fmla="*/ 112522 w 605804"/>
              <a:gd name="connsiteY13" fmla="*/ 112364 h 604957"/>
              <a:gd name="connsiteX14" fmla="*/ 112522 w 605804"/>
              <a:gd name="connsiteY14" fmla="*/ 156564 h 604957"/>
              <a:gd name="connsiteX15" fmla="*/ 125107 w 605804"/>
              <a:gd name="connsiteY15" fmla="*/ 156564 h 604957"/>
              <a:gd name="connsiteX16" fmla="*/ 139292 w 605804"/>
              <a:gd name="connsiteY16" fmla="*/ 170730 h 604957"/>
              <a:gd name="connsiteX17" fmla="*/ 125107 w 605804"/>
              <a:gd name="connsiteY17" fmla="*/ 185002 h 604957"/>
              <a:gd name="connsiteX18" fmla="*/ 112522 w 605804"/>
              <a:gd name="connsiteY18" fmla="*/ 185002 h 604957"/>
              <a:gd name="connsiteX19" fmla="*/ 112522 w 605804"/>
              <a:gd name="connsiteY19" fmla="*/ 222386 h 604957"/>
              <a:gd name="connsiteX20" fmla="*/ 125107 w 605804"/>
              <a:gd name="connsiteY20" fmla="*/ 222386 h 604957"/>
              <a:gd name="connsiteX21" fmla="*/ 139292 w 605804"/>
              <a:gd name="connsiteY21" fmla="*/ 236658 h 604957"/>
              <a:gd name="connsiteX22" fmla="*/ 125107 w 605804"/>
              <a:gd name="connsiteY22" fmla="*/ 250823 h 604957"/>
              <a:gd name="connsiteX23" fmla="*/ 112522 w 605804"/>
              <a:gd name="connsiteY23" fmla="*/ 250823 h 604957"/>
              <a:gd name="connsiteX24" fmla="*/ 112522 w 605804"/>
              <a:gd name="connsiteY24" fmla="*/ 288313 h 604957"/>
              <a:gd name="connsiteX25" fmla="*/ 125107 w 605804"/>
              <a:gd name="connsiteY25" fmla="*/ 288313 h 604957"/>
              <a:gd name="connsiteX26" fmla="*/ 139292 w 605804"/>
              <a:gd name="connsiteY26" fmla="*/ 302479 h 604957"/>
              <a:gd name="connsiteX27" fmla="*/ 125107 w 605804"/>
              <a:gd name="connsiteY27" fmla="*/ 316644 h 604957"/>
              <a:gd name="connsiteX28" fmla="*/ 112522 w 605804"/>
              <a:gd name="connsiteY28" fmla="*/ 316644 h 604957"/>
              <a:gd name="connsiteX29" fmla="*/ 112522 w 605804"/>
              <a:gd name="connsiteY29" fmla="*/ 354134 h 604957"/>
              <a:gd name="connsiteX30" fmla="*/ 125107 w 605804"/>
              <a:gd name="connsiteY30" fmla="*/ 354134 h 604957"/>
              <a:gd name="connsiteX31" fmla="*/ 139292 w 605804"/>
              <a:gd name="connsiteY31" fmla="*/ 368300 h 604957"/>
              <a:gd name="connsiteX32" fmla="*/ 125107 w 605804"/>
              <a:gd name="connsiteY32" fmla="*/ 382572 h 604957"/>
              <a:gd name="connsiteX33" fmla="*/ 112522 w 605804"/>
              <a:gd name="connsiteY33" fmla="*/ 382572 h 604957"/>
              <a:gd name="connsiteX34" fmla="*/ 112522 w 605804"/>
              <a:gd name="connsiteY34" fmla="*/ 419955 h 604957"/>
              <a:gd name="connsiteX35" fmla="*/ 125107 w 605804"/>
              <a:gd name="connsiteY35" fmla="*/ 419955 h 604957"/>
              <a:gd name="connsiteX36" fmla="*/ 139292 w 605804"/>
              <a:gd name="connsiteY36" fmla="*/ 434227 h 604957"/>
              <a:gd name="connsiteX37" fmla="*/ 125107 w 605804"/>
              <a:gd name="connsiteY37" fmla="*/ 448393 h 604957"/>
              <a:gd name="connsiteX38" fmla="*/ 112522 w 605804"/>
              <a:gd name="connsiteY38" fmla="*/ 448393 h 604957"/>
              <a:gd name="connsiteX39" fmla="*/ 112522 w 605804"/>
              <a:gd name="connsiteY39" fmla="*/ 492593 h 604957"/>
              <a:gd name="connsiteX40" fmla="*/ 156784 w 605804"/>
              <a:gd name="connsiteY40" fmla="*/ 492593 h 604957"/>
              <a:gd name="connsiteX41" fmla="*/ 156784 w 605804"/>
              <a:gd name="connsiteY41" fmla="*/ 480025 h 604957"/>
              <a:gd name="connsiteX42" fmla="*/ 170969 w 605804"/>
              <a:gd name="connsiteY42" fmla="*/ 465860 h 604957"/>
              <a:gd name="connsiteX43" fmla="*/ 185261 w 605804"/>
              <a:gd name="connsiteY43" fmla="*/ 480025 h 604957"/>
              <a:gd name="connsiteX44" fmla="*/ 185261 w 605804"/>
              <a:gd name="connsiteY44" fmla="*/ 492593 h 604957"/>
              <a:gd name="connsiteX45" fmla="*/ 222697 w 605804"/>
              <a:gd name="connsiteY45" fmla="*/ 492593 h 604957"/>
              <a:gd name="connsiteX46" fmla="*/ 222697 w 605804"/>
              <a:gd name="connsiteY46" fmla="*/ 480025 h 604957"/>
              <a:gd name="connsiteX47" fmla="*/ 236989 w 605804"/>
              <a:gd name="connsiteY47" fmla="*/ 465860 h 604957"/>
              <a:gd name="connsiteX48" fmla="*/ 251174 w 605804"/>
              <a:gd name="connsiteY48" fmla="*/ 480025 h 604957"/>
              <a:gd name="connsiteX49" fmla="*/ 251174 w 605804"/>
              <a:gd name="connsiteY49" fmla="*/ 492593 h 604957"/>
              <a:gd name="connsiteX50" fmla="*/ 288717 w 605804"/>
              <a:gd name="connsiteY50" fmla="*/ 492593 h 604957"/>
              <a:gd name="connsiteX51" fmla="*/ 288717 w 605804"/>
              <a:gd name="connsiteY51" fmla="*/ 480025 h 604957"/>
              <a:gd name="connsiteX52" fmla="*/ 302902 w 605804"/>
              <a:gd name="connsiteY52" fmla="*/ 465860 h 604957"/>
              <a:gd name="connsiteX53" fmla="*/ 317087 w 605804"/>
              <a:gd name="connsiteY53" fmla="*/ 480025 h 604957"/>
              <a:gd name="connsiteX54" fmla="*/ 317087 w 605804"/>
              <a:gd name="connsiteY54" fmla="*/ 492593 h 604957"/>
              <a:gd name="connsiteX55" fmla="*/ 354630 w 605804"/>
              <a:gd name="connsiteY55" fmla="*/ 492593 h 604957"/>
              <a:gd name="connsiteX56" fmla="*/ 354630 w 605804"/>
              <a:gd name="connsiteY56" fmla="*/ 480025 h 604957"/>
              <a:gd name="connsiteX57" fmla="*/ 368815 w 605804"/>
              <a:gd name="connsiteY57" fmla="*/ 465860 h 604957"/>
              <a:gd name="connsiteX58" fmla="*/ 383107 w 605804"/>
              <a:gd name="connsiteY58" fmla="*/ 480025 h 604957"/>
              <a:gd name="connsiteX59" fmla="*/ 383107 w 605804"/>
              <a:gd name="connsiteY59" fmla="*/ 492593 h 604957"/>
              <a:gd name="connsiteX60" fmla="*/ 420543 w 605804"/>
              <a:gd name="connsiteY60" fmla="*/ 492593 h 604957"/>
              <a:gd name="connsiteX61" fmla="*/ 420543 w 605804"/>
              <a:gd name="connsiteY61" fmla="*/ 480025 h 604957"/>
              <a:gd name="connsiteX62" fmla="*/ 434835 w 605804"/>
              <a:gd name="connsiteY62" fmla="*/ 465860 h 604957"/>
              <a:gd name="connsiteX63" fmla="*/ 449020 w 605804"/>
              <a:gd name="connsiteY63" fmla="*/ 480025 h 604957"/>
              <a:gd name="connsiteX64" fmla="*/ 449020 w 605804"/>
              <a:gd name="connsiteY64" fmla="*/ 492593 h 604957"/>
              <a:gd name="connsiteX65" fmla="*/ 493282 w 605804"/>
              <a:gd name="connsiteY65" fmla="*/ 492593 h 604957"/>
              <a:gd name="connsiteX66" fmla="*/ 493282 w 605804"/>
              <a:gd name="connsiteY66" fmla="*/ 448393 h 604957"/>
              <a:gd name="connsiteX67" fmla="*/ 480697 w 605804"/>
              <a:gd name="connsiteY67" fmla="*/ 448393 h 604957"/>
              <a:gd name="connsiteX68" fmla="*/ 466512 w 605804"/>
              <a:gd name="connsiteY68" fmla="*/ 434227 h 604957"/>
              <a:gd name="connsiteX69" fmla="*/ 480697 w 605804"/>
              <a:gd name="connsiteY69" fmla="*/ 419955 h 604957"/>
              <a:gd name="connsiteX70" fmla="*/ 493282 w 605804"/>
              <a:gd name="connsiteY70" fmla="*/ 419955 h 604957"/>
              <a:gd name="connsiteX71" fmla="*/ 493282 w 605804"/>
              <a:gd name="connsiteY71" fmla="*/ 382572 h 604957"/>
              <a:gd name="connsiteX72" fmla="*/ 480697 w 605804"/>
              <a:gd name="connsiteY72" fmla="*/ 382572 h 604957"/>
              <a:gd name="connsiteX73" fmla="*/ 466512 w 605804"/>
              <a:gd name="connsiteY73" fmla="*/ 368300 h 604957"/>
              <a:gd name="connsiteX74" fmla="*/ 480697 w 605804"/>
              <a:gd name="connsiteY74" fmla="*/ 354134 h 604957"/>
              <a:gd name="connsiteX75" fmla="*/ 493282 w 605804"/>
              <a:gd name="connsiteY75" fmla="*/ 354134 h 604957"/>
              <a:gd name="connsiteX76" fmla="*/ 493282 w 605804"/>
              <a:gd name="connsiteY76" fmla="*/ 316644 h 604957"/>
              <a:gd name="connsiteX77" fmla="*/ 480697 w 605804"/>
              <a:gd name="connsiteY77" fmla="*/ 316644 h 604957"/>
              <a:gd name="connsiteX78" fmla="*/ 466512 w 605804"/>
              <a:gd name="connsiteY78" fmla="*/ 302479 h 604957"/>
              <a:gd name="connsiteX79" fmla="*/ 480697 w 605804"/>
              <a:gd name="connsiteY79" fmla="*/ 288313 h 604957"/>
              <a:gd name="connsiteX80" fmla="*/ 493282 w 605804"/>
              <a:gd name="connsiteY80" fmla="*/ 288313 h 604957"/>
              <a:gd name="connsiteX81" fmla="*/ 493282 w 605804"/>
              <a:gd name="connsiteY81" fmla="*/ 250823 h 604957"/>
              <a:gd name="connsiteX82" fmla="*/ 480697 w 605804"/>
              <a:gd name="connsiteY82" fmla="*/ 250823 h 604957"/>
              <a:gd name="connsiteX83" fmla="*/ 466512 w 605804"/>
              <a:gd name="connsiteY83" fmla="*/ 236658 h 604957"/>
              <a:gd name="connsiteX84" fmla="*/ 480697 w 605804"/>
              <a:gd name="connsiteY84" fmla="*/ 222386 h 604957"/>
              <a:gd name="connsiteX85" fmla="*/ 493282 w 605804"/>
              <a:gd name="connsiteY85" fmla="*/ 222386 h 604957"/>
              <a:gd name="connsiteX86" fmla="*/ 493282 w 605804"/>
              <a:gd name="connsiteY86" fmla="*/ 185002 h 604957"/>
              <a:gd name="connsiteX87" fmla="*/ 480697 w 605804"/>
              <a:gd name="connsiteY87" fmla="*/ 185002 h 604957"/>
              <a:gd name="connsiteX88" fmla="*/ 466512 w 605804"/>
              <a:gd name="connsiteY88" fmla="*/ 170730 h 604957"/>
              <a:gd name="connsiteX89" fmla="*/ 480697 w 605804"/>
              <a:gd name="connsiteY89" fmla="*/ 156564 h 604957"/>
              <a:gd name="connsiteX90" fmla="*/ 493282 w 605804"/>
              <a:gd name="connsiteY90" fmla="*/ 156564 h 604957"/>
              <a:gd name="connsiteX91" fmla="*/ 493282 w 605804"/>
              <a:gd name="connsiteY91" fmla="*/ 112364 h 604957"/>
              <a:gd name="connsiteX92" fmla="*/ 449020 w 605804"/>
              <a:gd name="connsiteY92" fmla="*/ 112364 h 604957"/>
              <a:gd name="connsiteX93" fmla="*/ 449020 w 605804"/>
              <a:gd name="connsiteY93" fmla="*/ 124932 h 604957"/>
              <a:gd name="connsiteX94" fmla="*/ 434835 w 605804"/>
              <a:gd name="connsiteY94" fmla="*/ 139097 h 604957"/>
              <a:gd name="connsiteX95" fmla="*/ 420543 w 605804"/>
              <a:gd name="connsiteY95" fmla="*/ 124932 h 604957"/>
              <a:gd name="connsiteX96" fmla="*/ 420543 w 605804"/>
              <a:gd name="connsiteY96" fmla="*/ 112364 h 604957"/>
              <a:gd name="connsiteX97" fmla="*/ 383107 w 605804"/>
              <a:gd name="connsiteY97" fmla="*/ 112364 h 604957"/>
              <a:gd name="connsiteX98" fmla="*/ 383107 w 605804"/>
              <a:gd name="connsiteY98" fmla="*/ 124932 h 604957"/>
              <a:gd name="connsiteX99" fmla="*/ 368815 w 605804"/>
              <a:gd name="connsiteY99" fmla="*/ 139097 h 604957"/>
              <a:gd name="connsiteX100" fmla="*/ 354630 w 605804"/>
              <a:gd name="connsiteY100" fmla="*/ 124932 h 604957"/>
              <a:gd name="connsiteX101" fmla="*/ 354630 w 605804"/>
              <a:gd name="connsiteY101" fmla="*/ 112364 h 604957"/>
              <a:gd name="connsiteX102" fmla="*/ 317087 w 605804"/>
              <a:gd name="connsiteY102" fmla="*/ 112364 h 604957"/>
              <a:gd name="connsiteX103" fmla="*/ 317087 w 605804"/>
              <a:gd name="connsiteY103" fmla="*/ 124932 h 604957"/>
              <a:gd name="connsiteX104" fmla="*/ 302902 w 605804"/>
              <a:gd name="connsiteY104" fmla="*/ 139097 h 604957"/>
              <a:gd name="connsiteX105" fmla="*/ 288717 w 605804"/>
              <a:gd name="connsiteY105" fmla="*/ 124932 h 604957"/>
              <a:gd name="connsiteX106" fmla="*/ 288717 w 605804"/>
              <a:gd name="connsiteY106" fmla="*/ 112364 h 604957"/>
              <a:gd name="connsiteX107" fmla="*/ 251174 w 605804"/>
              <a:gd name="connsiteY107" fmla="*/ 112364 h 604957"/>
              <a:gd name="connsiteX108" fmla="*/ 251174 w 605804"/>
              <a:gd name="connsiteY108" fmla="*/ 124932 h 604957"/>
              <a:gd name="connsiteX109" fmla="*/ 236989 w 605804"/>
              <a:gd name="connsiteY109" fmla="*/ 139097 h 604957"/>
              <a:gd name="connsiteX110" fmla="*/ 222697 w 605804"/>
              <a:gd name="connsiteY110" fmla="*/ 124932 h 604957"/>
              <a:gd name="connsiteX111" fmla="*/ 222697 w 605804"/>
              <a:gd name="connsiteY111" fmla="*/ 112364 h 604957"/>
              <a:gd name="connsiteX112" fmla="*/ 185261 w 605804"/>
              <a:gd name="connsiteY112" fmla="*/ 112364 h 604957"/>
              <a:gd name="connsiteX113" fmla="*/ 185261 w 605804"/>
              <a:gd name="connsiteY113" fmla="*/ 124932 h 604957"/>
              <a:gd name="connsiteX114" fmla="*/ 170969 w 605804"/>
              <a:gd name="connsiteY114" fmla="*/ 139097 h 604957"/>
              <a:gd name="connsiteX115" fmla="*/ 156784 w 605804"/>
              <a:gd name="connsiteY115" fmla="*/ 124932 h 604957"/>
              <a:gd name="connsiteX116" fmla="*/ 156784 w 605804"/>
              <a:gd name="connsiteY116" fmla="*/ 112364 h 604957"/>
              <a:gd name="connsiteX117" fmla="*/ 170969 w 605804"/>
              <a:gd name="connsiteY117" fmla="*/ 0 h 604957"/>
              <a:gd name="connsiteX118" fmla="*/ 185261 w 605804"/>
              <a:gd name="connsiteY118" fmla="*/ 14165 h 604957"/>
              <a:gd name="connsiteX119" fmla="*/ 185261 w 605804"/>
              <a:gd name="connsiteY119" fmla="*/ 84034 h 604957"/>
              <a:gd name="connsiteX120" fmla="*/ 222697 w 605804"/>
              <a:gd name="connsiteY120" fmla="*/ 84034 h 604957"/>
              <a:gd name="connsiteX121" fmla="*/ 222697 w 605804"/>
              <a:gd name="connsiteY121" fmla="*/ 14165 h 604957"/>
              <a:gd name="connsiteX122" fmla="*/ 236989 w 605804"/>
              <a:gd name="connsiteY122" fmla="*/ 0 h 604957"/>
              <a:gd name="connsiteX123" fmla="*/ 251174 w 605804"/>
              <a:gd name="connsiteY123" fmla="*/ 14165 h 604957"/>
              <a:gd name="connsiteX124" fmla="*/ 251174 w 605804"/>
              <a:gd name="connsiteY124" fmla="*/ 84034 h 604957"/>
              <a:gd name="connsiteX125" fmla="*/ 288717 w 605804"/>
              <a:gd name="connsiteY125" fmla="*/ 84034 h 604957"/>
              <a:gd name="connsiteX126" fmla="*/ 288717 w 605804"/>
              <a:gd name="connsiteY126" fmla="*/ 14165 h 604957"/>
              <a:gd name="connsiteX127" fmla="*/ 302902 w 605804"/>
              <a:gd name="connsiteY127" fmla="*/ 0 h 604957"/>
              <a:gd name="connsiteX128" fmla="*/ 317087 w 605804"/>
              <a:gd name="connsiteY128" fmla="*/ 14165 h 604957"/>
              <a:gd name="connsiteX129" fmla="*/ 317087 w 605804"/>
              <a:gd name="connsiteY129" fmla="*/ 84034 h 604957"/>
              <a:gd name="connsiteX130" fmla="*/ 354630 w 605804"/>
              <a:gd name="connsiteY130" fmla="*/ 84034 h 604957"/>
              <a:gd name="connsiteX131" fmla="*/ 354630 w 605804"/>
              <a:gd name="connsiteY131" fmla="*/ 14165 h 604957"/>
              <a:gd name="connsiteX132" fmla="*/ 368815 w 605804"/>
              <a:gd name="connsiteY132" fmla="*/ 0 h 604957"/>
              <a:gd name="connsiteX133" fmla="*/ 383107 w 605804"/>
              <a:gd name="connsiteY133" fmla="*/ 14165 h 604957"/>
              <a:gd name="connsiteX134" fmla="*/ 383107 w 605804"/>
              <a:gd name="connsiteY134" fmla="*/ 84034 h 604957"/>
              <a:gd name="connsiteX135" fmla="*/ 420543 w 605804"/>
              <a:gd name="connsiteY135" fmla="*/ 84034 h 604957"/>
              <a:gd name="connsiteX136" fmla="*/ 420543 w 605804"/>
              <a:gd name="connsiteY136" fmla="*/ 14165 h 604957"/>
              <a:gd name="connsiteX137" fmla="*/ 434835 w 605804"/>
              <a:gd name="connsiteY137" fmla="*/ 0 h 604957"/>
              <a:gd name="connsiteX138" fmla="*/ 449020 w 605804"/>
              <a:gd name="connsiteY138" fmla="*/ 14165 h 604957"/>
              <a:gd name="connsiteX139" fmla="*/ 449020 w 605804"/>
              <a:gd name="connsiteY139" fmla="*/ 84034 h 604957"/>
              <a:gd name="connsiteX140" fmla="*/ 507468 w 605804"/>
              <a:gd name="connsiteY140" fmla="*/ 84034 h 604957"/>
              <a:gd name="connsiteX141" fmla="*/ 521653 w 605804"/>
              <a:gd name="connsiteY141" fmla="*/ 98199 h 604957"/>
              <a:gd name="connsiteX142" fmla="*/ 521653 w 605804"/>
              <a:gd name="connsiteY142" fmla="*/ 156564 h 604957"/>
              <a:gd name="connsiteX143" fmla="*/ 591619 w 605804"/>
              <a:gd name="connsiteY143" fmla="*/ 156564 h 604957"/>
              <a:gd name="connsiteX144" fmla="*/ 605804 w 605804"/>
              <a:gd name="connsiteY144" fmla="*/ 170730 h 604957"/>
              <a:gd name="connsiteX145" fmla="*/ 591619 w 605804"/>
              <a:gd name="connsiteY145" fmla="*/ 185002 h 604957"/>
              <a:gd name="connsiteX146" fmla="*/ 521653 w 605804"/>
              <a:gd name="connsiteY146" fmla="*/ 185002 h 604957"/>
              <a:gd name="connsiteX147" fmla="*/ 521653 w 605804"/>
              <a:gd name="connsiteY147" fmla="*/ 222386 h 604957"/>
              <a:gd name="connsiteX148" fmla="*/ 591619 w 605804"/>
              <a:gd name="connsiteY148" fmla="*/ 222386 h 604957"/>
              <a:gd name="connsiteX149" fmla="*/ 605804 w 605804"/>
              <a:gd name="connsiteY149" fmla="*/ 236658 h 604957"/>
              <a:gd name="connsiteX150" fmla="*/ 591619 w 605804"/>
              <a:gd name="connsiteY150" fmla="*/ 250823 h 604957"/>
              <a:gd name="connsiteX151" fmla="*/ 521653 w 605804"/>
              <a:gd name="connsiteY151" fmla="*/ 250823 h 604957"/>
              <a:gd name="connsiteX152" fmla="*/ 521653 w 605804"/>
              <a:gd name="connsiteY152" fmla="*/ 288313 h 604957"/>
              <a:gd name="connsiteX153" fmla="*/ 591619 w 605804"/>
              <a:gd name="connsiteY153" fmla="*/ 288313 h 604957"/>
              <a:gd name="connsiteX154" fmla="*/ 605804 w 605804"/>
              <a:gd name="connsiteY154" fmla="*/ 302479 h 604957"/>
              <a:gd name="connsiteX155" fmla="*/ 591619 w 605804"/>
              <a:gd name="connsiteY155" fmla="*/ 316644 h 604957"/>
              <a:gd name="connsiteX156" fmla="*/ 521653 w 605804"/>
              <a:gd name="connsiteY156" fmla="*/ 316644 h 604957"/>
              <a:gd name="connsiteX157" fmla="*/ 521653 w 605804"/>
              <a:gd name="connsiteY157" fmla="*/ 354134 h 604957"/>
              <a:gd name="connsiteX158" fmla="*/ 591619 w 605804"/>
              <a:gd name="connsiteY158" fmla="*/ 354134 h 604957"/>
              <a:gd name="connsiteX159" fmla="*/ 605804 w 605804"/>
              <a:gd name="connsiteY159" fmla="*/ 368300 h 604957"/>
              <a:gd name="connsiteX160" fmla="*/ 591619 w 605804"/>
              <a:gd name="connsiteY160" fmla="*/ 382572 h 604957"/>
              <a:gd name="connsiteX161" fmla="*/ 521653 w 605804"/>
              <a:gd name="connsiteY161" fmla="*/ 382572 h 604957"/>
              <a:gd name="connsiteX162" fmla="*/ 521653 w 605804"/>
              <a:gd name="connsiteY162" fmla="*/ 419955 h 604957"/>
              <a:gd name="connsiteX163" fmla="*/ 591619 w 605804"/>
              <a:gd name="connsiteY163" fmla="*/ 419955 h 604957"/>
              <a:gd name="connsiteX164" fmla="*/ 605804 w 605804"/>
              <a:gd name="connsiteY164" fmla="*/ 434227 h 604957"/>
              <a:gd name="connsiteX165" fmla="*/ 591619 w 605804"/>
              <a:gd name="connsiteY165" fmla="*/ 448393 h 604957"/>
              <a:gd name="connsiteX166" fmla="*/ 521653 w 605804"/>
              <a:gd name="connsiteY166" fmla="*/ 448393 h 604957"/>
              <a:gd name="connsiteX167" fmla="*/ 521653 w 605804"/>
              <a:gd name="connsiteY167" fmla="*/ 506758 h 604957"/>
              <a:gd name="connsiteX168" fmla="*/ 507468 w 605804"/>
              <a:gd name="connsiteY168" fmla="*/ 520924 h 604957"/>
              <a:gd name="connsiteX169" fmla="*/ 449020 w 605804"/>
              <a:gd name="connsiteY169" fmla="*/ 520924 h 604957"/>
              <a:gd name="connsiteX170" fmla="*/ 449020 w 605804"/>
              <a:gd name="connsiteY170" fmla="*/ 590792 h 604957"/>
              <a:gd name="connsiteX171" fmla="*/ 434835 w 605804"/>
              <a:gd name="connsiteY171" fmla="*/ 604957 h 604957"/>
              <a:gd name="connsiteX172" fmla="*/ 420543 w 605804"/>
              <a:gd name="connsiteY172" fmla="*/ 590792 h 604957"/>
              <a:gd name="connsiteX173" fmla="*/ 420543 w 605804"/>
              <a:gd name="connsiteY173" fmla="*/ 520924 h 604957"/>
              <a:gd name="connsiteX174" fmla="*/ 383107 w 605804"/>
              <a:gd name="connsiteY174" fmla="*/ 520924 h 604957"/>
              <a:gd name="connsiteX175" fmla="*/ 383107 w 605804"/>
              <a:gd name="connsiteY175" fmla="*/ 590792 h 604957"/>
              <a:gd name="connsiteX176" fmla="*/ 368815 w 605804"/>
              <a:gd name="connsiteY176" fmla="*/ 604957 h 604957"/>
              <a:gd name="connsiteX177" fmla="*/ 354630 w 605804"/>
              <a:gd name="connsiteY177" fmla="*/ 590792 h 604957"/>
              <a:gd name="connsiteX178" fmla="*/ 354630 w 605804"/>
              <a:gd name="connsiteY178" fmla="*/ 520924 h 604957"/>
              <a:gd name="connsiteX179" fmla="*/ 317087 w 605804"/>
              <a:gd name="connsiteY179" fmla="*/ 520924 h 604957"/>
              <a:gd name="connsiteX180" fmla="*/ 317087 w 605804"/>
              <a:gd name="connsiteY180" fmla="*/ 590792 h 604957"/>
              <a:gd name="connsiteX181" fmla="*/ 302902 w 605804"/>
              <a:gd name="connsiteY181" fmla="*/ 604957 h 604957"/>
              <a:gd name="connsiteX182" fmla="*/ 288717 w 605804"/>
              <a:gd name="connsiteY182" fmla="*/ 590792 h 604957"/>
              <a:gd name="connsiteX183" fmla="*/ 288717 w 605804"/>
              <a:gd name="connsiteY183" fmla="*/ 520924 h 604957"/>
              <a:gd name="connsiteX184" fmla="*/ 251174 w 605804"/>
              <a:gd name="connsiteY184" fmla="*/ 520924 h 604957"/>
              <a:gd name="connsiteX185" fmla="*/ 251174 w 605804"/>
              <a:gd name="connsiteY185" fmla="*/ 590792 h 604957"/>
              <a:gd name="connsiteX186" fmla="*/ 236989 w 605804"/>
              <a:gd name="connsiteY186" fmla="*/ 604957 h 604957"/>
              <a:gd name="connsiteX187" fmla="*/ 222697 w 605804"/>
              <a:gd name="connsiteY187" fmla="*/ 590792 h 604957"/>
              <a:gd name="connsiteX188" fmla="*/ 222697 w 605804"/>
              <a:gd name="connsiteY188" fmla="*/ 520924 h 604957"/>
              <a:gd name="connsiteX189" fmla="*/ 185261 w 605804"/>
              <a:gd name="connsiteY189" fmla="*/ 520924 h 604957"/>
              <a:gd name="connsiteX190" fmla="*/ 185261 w 605804"/>
              <a:gd name="connsiteY190" fmla="*/ 590792 h 604957"/>
              <a:gd name="connsiteX191" fmla="*/ 170969 w 605804"/>
              <a:gd name="connsiteY191" fmla="*/ 604957 h 604957"/>
              <a:gd name="connsiteX192" fmla="*/ 156784 w 605804"/>
              <a:gd name="connsiteY192" fmla="*/ 590792 h 604957"/>
              <a:gd name="connsiteX193" fmla="*/ 156784 w 605804"/>
              <a:gd name="connsiteY193" fmla="*/ 520924 h 604957"/>
              <a:gd name="connsiteX194" fmla="*/ 98336 w 605804"/>
              <a:gd name="connsiteY194" fmla="*/ 520924 h 604957"/>
              <a:gd name="connsiteX195" fmla="*/ 84151 w 605804"/>
              <a:gd name="connsiteY195" fmla="*/ 506758 h 604957"/>
              <a:gd name="connsiteX196" fmla="*/ 84151 w 605804"/>
              <a:gd name="connsiteY196" fmla="*/ 448393 h 604957"/>
              <a:gd name="connsiteX197" fmla="*/ 14185 w 605804"/>
              <a:gd name="connsiteY197" fmla="*/ 448393 h 604957"/>
              <a:gd name="connsiteX198" fmla="*/ 0 w 605804"/>
              <a:gd name="connsiteY198" fmla="*/ 434227 h 604957"/>
              <a:gd name="connsiteX199" fmla="*/ 14185 w 605804"/>
              <a:gd name="connsiteY199" fmla="*/ 419955 h 604957"/>
              <a:gd name="connsiteX200" fmla="*/ 84151 w 605804"/>
              <a:gd name="connsiteY200" fmla="*/ 419955 h 604957"/>
              <a:gd name="connsiteX201" fmla="*/ 84151 w 605804"/>
              <a:gd name="connsiteY201" fmla="*/ 382572 h 604957"/>
              <a:gd name="connsiteX202" fmla="*/ 14185 w 605804"/>
              <a:gd name="connsiteY202" fmla="*/ 382572 h 604957"/>
              <a:gd name="connsiteX203" fmla="*/ 0 w 605804"/>
              <a:gd name="connsiteY203" fmla="*/ 368300 h 604957"/>
              <a:gd name="connsiteX204" fmla="*/ 14185 w 605804"/>
              <a:gd name="connsiteY204" fmla="*/ 354134 h 604957"/>
              <a:gd name="connsiteX205" fmla="*/ 84151 w 605804"/>
              <a:gd name="connsiteY205" fmla="*/ 354134 h 604957"/>
              <a:gd name="connsiteX206" fmla="*/ 84151 w 605804"/>
              <a:gd name="connsiteY206" fmla="*/ 316644 h 604957"/>
              <a:gd name="connsiteX207" fmla="*/ 14185 w 605804"/>
              <a:gd name="connsiteY207" fmla="*/ 316644 h 604957"/>
              <a:gd name="connsiteX208" fmla="*/ 0 w 605804"/>
              <a:gd name="connsiteY208" fmla="*/ 302479 h 604957"/>
              <a:gd name="connsiteX209" fmla="*/ 14185 w 605804"/>
              <a:gd name="connsiteY209" fmla="*/ 288313 h 604957"/>
              <a:gd name="connsiteX210" fmla="*/ 84151 w 605804"/>
              <a:gd name="connsiteY210" fmla="*/ 288313 h 604957"/>
              <a:gd name="connsiteX211" fmla="*/ 84151 w 605804"/>
              <a:gd name="connsiteY211" fmla="*/ 250823 h 604957"/>
              <a:gd name="connsiteX212" fmla="*/ 14185 w 605804"/>
              <a:gd name="connsiteY212" fmla="*/ 250823 h 604957"/>
              <a:gd name="connsiteX213" fmla="*/ 0 w 605804"/>
              <a:gd name="connsiteY213" fmla="*/ 236658 h 604957"/>
              <a:gd name="connsiteX214" fmla="*/ 14185 w 605804"/>
              <a:gd name="connsiteY214" fmla="*/ 222386 h 604957"/>
              <a:gd name="connsiteX215" fmla="*/ 84151 w 605804"/>
              <a:gd name="connsiteY215" fmla="*/ 222386 h 604957"/>
              <a:gd name="connsiteX216" fmla="*/ 84151 w 605804"/>
              <a:gd name="connsiteY216" fmla="*/ 185002 h 604957"/>
              <a:gd name="connsiteX217" fmla="*/ 14185 w 605804"/>
              <a:gd name="connsiteY217" fmla="*/ 185002 h 604957"/>
              <a:gd name="connsiteX218" fmla="*/ 0 w 605804"/>
              <a:gd name="connsiteY218" fmla="*/ 170730 h 604957"/>
              <a:gd name="connsiteX219" fmla="*/ 14185 w 605804"/>
              <a:gd name="connsiteY219" fmla="*/ 156564 h 604957"/>
              <a:gd name="connsiteX220" fmla="*/ 84151 w 605804"/>
              <a:gd name="connsiteY220" fmla="*/ 156564 h 604957"/>
              <a:gd name="connsiteX221" fmla="*/ 84151 w 605804"/>
              <a:gd name="connsiteY221" fmla="*/ 98199 h 604957"/>
              <a:gd name="connsiteX222" fmla="*/ 98336 w 605804"/>
              <a:gd name="connsiteY222" fmla="*/ 84034 h 604957"/>
              <a:gd name="connsiteX223" fmla="*/ 156784 w 605804"/>
              <a:gd name="connsiteY223" fmla="*/ 84034 h 604957"/>
              <a:gd name="connsiteX224" fmla="*/ 156784 w 605804"/>
              <a:gd name="connsiteY224" fmla="*/ 14165 h 604957"/>
              <a:gd name="connsiteX225" fmla="*/ 170969 w 605804"/>
              <a:gd name="connsiteY225" fmla="*/ 0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5804" h="604957">
                <a:moveTo>
                  <a:pt x="240627" y="240240"/>
                </a:moveTo>
                <a:lnTo>
                  <a:pt x="240627" y="364647"/>
                </a:lnTo>
                <a:lnTo>
                  <a:pt x="365179" y="364647"/>
                </a:lnTo>
                <a:lnTo>
                  <a:pt x="365179" y="240240"/>
                </a:lnTo>
                <a:close/>
                <a:moveTo>
                  <a:pt x="226444" y="211908"/>
                </a:moveTo>
                <a:lnTo>
                  <a:pt x="379361" y="211908"/>
                </a:lnTo>
                <a:cubicBezTo>
                  <a:pt x="387253" y="211908"/>
                  <a:pt x="393544" y="218192"/>
                  <a:pt x="393544" y="226074"/>
                </a:cubicBezTo>
                <a:lnTo>
                  <a:pt x="393544" y="378813"/>
                </a:lnTo>
                <a:cubicBezTo>
                  <a:pt x="393544" y="386695"/>
                  <a:pt x="387253" y="392979"/>
                  <a:pt x="379361" y="392979"/>
                </a:cubicBezTo>
                <a:lnTo>
                  <a:pt x="226444" y="392979"/>
                </a:lnTo>
                <a:cubicBezTo>
                  <a:pt x="218553" y="392979"/>
                  <a:pt x="212261" y="386695"/>
                  <a:pt x="212261" y="378813"/>
                </a:cubicBezTo>
                <a:lnTo>
                  <a:pt x="212261" y="226074"/>
                </a:lnTo>
                <a:cubicBezTo>
                  <a:pt x="212261" y="218192"/>
                  <a:pt x="218553" y="211908"/>
                  <a:pt x="226444" y="211908"/>
                </a:cubicBezTo>
                <a:close/>
                <a:moveTo>
                  <a:pt x="112522" y="112364"/>
                </a:moveTo>
                <a:lnTo>
                  <a:pt x="112522" y="156564"/>
                </a:lnTo>
                <a:lnTo>
                  <a:pt x="125107" y="156564"/>
                </a:lnTo>
                <a:cubicBezTo>
                  <a:pt x="132999" y="156564"/>
                  <a:pt x="139292" y="162955"/>
                  <a:pt x="139292" y="170730"/>
                </a:cubicBezTo>
                <a:cubicBezTo>
                  <a:pt x="139292" y="178611"/>
                  <a:pt x="132999" y="185002"/>
                  <a:pt x="125107" y="185002"/>
                </a:cubicBezTo>
                <a:lnTo>
                  <a:pt x="112522" y="185002"/>
                </a:lnTo>
                <a:lnTo>
                  <a:pt x="112522" y="222386"/>
                </a:lnTo>
                <a:lnTo>
                  <a:pt x="125107" y="222386"/>
                </a:lnTo>
                <a:cubicBezTo>
                  <a:pt x="132999" y="222386"/>
                  <a:pt x="139292" y="228776"/>
                  <a:pt x="139292" y="236658"/>
                </a:cubicBezTo>
                <a:cubicBezTo>
                  <a:pt x="139292" y="244433"/>
                  <a:pt x="132999" y="250823"/>
                  <a:pt x="125107" y="250823"/>
                </a:cubicBezTo>
                <a:lnTo>
                  <a:pt x="112522" y="250823"/>
                </a:lnTo>
                <a:lnTo>
                  <a:pt x="112522" y="288313"/>
                </a:lnTo>
                <a:lnTo>
                  <a:pt x="125107" y="288313"/>
                </a:lnTo>
                <a:cubicBezTo>
                  <a:pt x="132999" y="288313"/>
                  <a:pt x="139292" y="294597"/>
                  <a:pt x="139292" y="302479"/>
                </a:cubicBezTo>
                <a:cubicBezTo>
                  <a:pt x="139292" y="310360"/>
                  <a:pt x="132999" y="316644"/>
                  <a:pt x="125107" y="316644"/>
                </a:cubicBezTo>
                <a:lnTo>
                  <a:pt x="112522" y="316644"/>
                </a:lnTo>
                <a:lnTo>
                  <a:pt x="112522" y="354134"/>
                </a:lnTo>
                <a:lnTo>
                  <a:pt x="125107" y="354134"/>
                </a:lnTo>
                <a:cubicBezTo>
                  <a:pt x="132999" y="354134"/>
                  <a:pt x="139292" y="360525"/>
                  <a:pt x="139292" y="368300"/>
                </a:cubicBezTo>
                <a:cubicBezTo>
                  <a:pt x="139292" y="376181"/>
                  <a:pt x="132999" y="382572"/>
                  <a:pt x="125107" y="382572"/>
                </a:cubicBezTo>
                <a:lnTo>
                  <a:pt x="112522" y="382572"/>
                </a:lnTo>
                <a:lnTo>
                  <a:pt x="112522" y="419955"/>
                </a:lnTo>
                <a:lnTo>
                  <a:pt x="125107" y="419955"/>
                </a:lnTo>
                <a:cubicBezTo>
                  <a:pt x="132999" y="419955"/>
                  <a:pt x="139292" y="426346"/>
                  <a:pt x="139292" y="434227"/>
                </a:cubicBezTo>
                <a:cubicBezTo>
                  <a:pt x="139292" y="442002"/>
                  <a:pt x="132999" y="448393"/>
                  <a:pt x="125107" y="448393"/>
                </a:cubicBezTo>
                <a:lnTo>
                  <a:pt x="112522" y="448393"/>
                </a:lnTo>
                <a:lnTo>
                  <a:pt x="112522" y="492593"/>
                </a:lnTo>
                <a:lnTo>
                  <a:pt x="156784" y="492593"/>
                </a:lnTo>
                <a:lnTo>
                  <a:pt x="156784" y="480025"/>
                </a:lnTo>
                <a:cubicBezTo>
                  <a:pt x="156784" y="472144"/>
                  <a:pt x="163183" y="465860"/>
                  <a:pt x="170969" y="465860"/>
                </a:cubicBezTo>
                <a:cubicBezTo>
                  <a:pt x="178861" y="465860"/>
                  <a:pt x="185261" y="472144"/>
                  <a:pt x="185261" y="480025"/>
                </a:cubicBezTo>
                <a:lnTo>
                  <a:pt x="185261" y="492593"/>
                </a:lnTo>
                <a:lnTo>
                  <a:pt x="222697" y="492593"/>
                </a:lnTo>
                <a:lnTo>
                  <a:pt x="222697" y="480025"/>
                </a:lnTo>
                <a:cubicBezTo>
                  <a:pt x="222697" y="472144"/>
                  <a:pt x="229096" y="465860"/>
                  <a:pt x="236989" y="465860"/>
                </a:cubicBezTo>
                <a:cubicBezTo>
                  <a:pt x="244775" y="465860"/>
                  <a:pt x="251174" y="472144"/>
                  <a:pt x="251174" y="480025"/>
                </a:cubicBezTo>
                <a:lnTo>
                  <a:pt x="251174" y="492593"/>
                </a:lnTo>
                <a:lnTo>
                  <a:pt x="288717" y="492593"/>
                </a:lnTo>
                <a:lnTo>
                  <a:pt x="288717" y="480025"/>
                </a:lnTo>
                <a:cubicBezTo>
                  <a:pt x="288717" y="472144"/>
                  <a:pt x="295010" y="465860"/>
                  <a:pt x="302902" y="465860"/>
                </a:cubicBezTo>
                <a:cubicBezTo>
                  <a:pt x="310795" y="465860"/>
                  <a:pt x="317087" y="472144"/>
                  <a:pt x="317087" y="480025"/>
                </a:cubicBezTo>
                <a:lnTo>
                  <a:pt x="317087" y="492593"/>
                </a:lnTo>
                <a:lnTo>
                  <a:pt x="354630" y="492593"/>
                </a:lnTo>
                <a:lnTo>
                  <a:pt x="354630" y="480025"/>
                </a:lnTo>
                <a:cubicBezTo>
                  <a:pt x="354630" y="472144"/>
                  <a:pt x="361029" y="465860"/>
                  <a:pt x="368815" y="465860"/>
                </a:cubicBezTo>
                <a:cubicBezTo>
                  <a:pt x="376708" y="465860"/>
                  <a:pt x="383107" y="472144"/>
                  <a:pt x="383107" y="480025"/>
                </a:cubicBezTo>
                <a:lnTo>
                  <a:pt x="383107" y="492593"/>
                </a:lnTo>
                <a:lnTo>
                  <a:pt x="420543" y="492593"/>
                </a:lnTo>
                <a:lnTo>
                  <a:pt x="420543" y="480025"/>
                </a:lnTo>
                <a:cubicBezTo>
                  <a:pt x="420543" y="472144"/>
                  <a:pt x="426943" y="465860"/>
                  <a:pt x="434835" y="465860"/>
                </a:cubicBezTo>
                <a:cubicBezTo>
                  <a:pt x="442621" y="465860"/>
                  <a:pt x="449020" y="472144"/>
                  <a:pt x="449020" y="480025"/>
                </a:cubicBezTo>
                <a:lnTo>
                  <a:pt x="449020" y="492593"/>
                </a:lnTo>
                <a:lnTo>
                  <a:pt x="493282" y="492593"/>
                </a:lnTo>
                <a:lnTo>
                  <a:pt x="493282" y="448393"/>
                </a:lnTo>
                <a:lnTo>
                  <a:pt x="480697" y="448393"/>
                </a:lnTo>
                <a:cubicBezTo>
                  <a:pt x="472805" y="448393"/>
                  <a:pt x="466512" y="442002"/>
                  <a:pt x="466512" y="434227"/>
                </a:cubicBezTo>
                <a:cubicBezTo>
                  <a:pt x="466512" y="426346"/>
                  <a:pt x="472805" y="419955"/>
                  <a:pt x="480697" y="419955"/>
                </a:cubicBezTo>
                <a:lnTo>
                  <a:pt x="493282" y="419955"/>
                </a:lnTo>
                <a:lnTo>
                  <a:pt x="493282" y="382572"/>
                </a:lnTo>
                <a:lnTo>
                  <a:pt x="480697" y="382572"/>
                </a:lnTo>
                <a:cubicBezTo>
                  <a:pt x="472805" y="382572"/>
                  <a:pt x="466512" y="376181"/>
                  <a:pt x="466512" y="368300"/>
                </a:cubicBezTo>
                <a:cubicBezTo>
                  <a:pt x="466512" y="360525"/>
                  <a:pt x="472805" y="354134"/>
                  <a:pt x="480697" y="354134"/>
                </a:cubicBezTo>
                <a:lnTo>
                  <a:pt x="493282" y="354134"/>
                </a:lnTo>
                <a:lnTo>
                  <a:pt x="493282" y="316644"/>
                </a:lnTo>
                <a:lnTo>
                  <a:pt x="480697" y="316644"/>
                </a:lnTo>
                <a:cubicBezTo>
                  <a:pt x="472805" y="316644"/>
                  <a:pt x="466512" y="310360"/>
                  <a:pt x="466512" y="302479"/>
                </a:cubicBezTo>
                <a:cubicBezTo>
                  <a:pt x="466512" y="294597"/>
                  <a:pt x="472805" y="288313"/>
                  <a:pt x="480697" y="288313"/>
                </a:cubicBezTo>
                <a:lnTo>
                  <a:pt x="493282" y="288313"/>
                </a:lnTo>
                <a:lnTo>
                  <a:pt x="493282" y="250823"/>
                </a:lnTo>
                <a:lnTo>
                  <a:pt x="480697" y="250823"/>
                </a:lnTo>
                <a:cubicBezTo>
                  <a:pt x="472805" y="250823"/>
                  <a:pt x="466512" y="244433"/>
                  <a:pt x="466512" y="236658"/>
                </a:cubicBezTo>
                <a:cubicBezTo>
                  <a:pt x="466512" y="228776"/>
                  <a:pt x="472805" y="222386"/>
                  <a:pt x="480697" y="222386"/>
                </a:cubicBezTo>
                <a:lnTo>
                  <a:pt x="493282" y="222386"/>
                </a:lnTo>
                <a:lnTo>
                  <a:pt x="493282" y="185002"/>
                </a:lnTo>
                <a:lnTo>
                  <a:pt x="480697" y="185002"/>
                </a:lnTo>
                <a:cubicBezTo>
                  <a:pt x="472805" y="185002"/>
                  <a:pt x="466512" y="178611"/>
                  <a:pt x="466512" y="170730"/>
                </a:cubicBezTo>
                <a:cubicBezTo>
                  <a:pt x="466512" y="162955"/>
                  <a:pt x="472805" y="156564"/>
                  <a:pt x="480697" y="156564"/>
                </a:cubicBezTo>
                <a:lnTo>
                  <a:pt x="493282" y="156564"/>
                </a:lnTo>
                <a:lnTo>
                  <a:pt x="493282" y="112364"/>
                </a:lnTo>
                <a:lnTo>
                  <a:pt x="449020" y="112364"/>
                </a:lnTo>
                <a:lnTo>
                  <a:pt x="449020" y="124932"/>
                </a:lnTo>
                <a:cubicBezTo>
                  <a:pt x="449020" y="132813"/>
                  <a:pt x="442621" y="139097"/>
                  <a:pt x="434835" y="139097"/>
                </a:cubicBezTo>
                <a:cubicBezTo>
                  <a:pt x="426943" y="139097"/>
                  <a:pt x="420543" y="132813"/>
                  <a:pt x="420543" y="124932"/>
                </a:cubicBezTo>
                <a:lnTo>
                  <a:pt x="420543" y="112364"/>
                </a:lnTo>
                <a:lnTo>
                  <a:pt x="383107" y="112364"/>
                </a:lnTo>
                <a:lnTo>
                  <a:pt x="383107" y="124932"/>
                </a:lnTo>
                <a:cubicBezTo>
                  <a:pt x="383107" y="132813"/>
                  <a:pt x="376708" y="139097"/>
                  <a:pt x="368815" y="139097"/>
                </a:cubicBezTo>
                <a:cubicBezTo>
                  <a:pt x="361029" y="139097"/>
                  <a:pt x="354630" y="132813"/>
                  <a:pt x="354630" y="124932"/>
                </a:cubicBezTo>
                <a:lnTo>
                  <a:pt x="354630" y="112364"/>
                </a:lnTo>
                <a:lnTo>
                  <a:pt x="317087" y="112364"/>
                </a:lnTo>
                <a:lnTo>
                  <a:pt x="317087" y="124932"/>
                </a:lnTo>
                <a:cubicBezTo>
                  <a:pt x="317087" y="132813"/>
                  <a:pt x="310795" y="139097"/>
                  <a:pt x="302902" y="139097"/>
                </a:cubicBezTo>
                <a:cubicBezTo>
                  <a:pt x="295010" y="139097"/>
                  <a:pt x="288717" y="132813"/>
                  <a:pt x="288717" y="124932"/>
                </a:cubicBezTo>
                <a:lnTo>
                  <a:pt x="288717" y="112364"/>
                </a:lnTo>
                <a:lnTo>
                  <a:pt x="251174" y="112364"/>
                </a:lnTo>
                <a:lnTo>
                  <a:pt x="251174" y="124932"/>
                </a:lnTo>
                <a:cubicBezTo>
                  <a:pt x="251174" y="132813"/>
                  <a:pt x="244775" y="139097"/>
                  <a:pt x="236989" y="139097"/>
                </a:cubicBezTo>
                <a:cubicBezTo>
                  <a:pt x="229096" y="139097"/>
                  <a:pt x="222697" y="132813"/>
                  <a:pt x="222697" y="124932"/>
                </a:cubicBezTo>
                <a:lnTo>
                  <a:pt x="222697" y="112364"/>
                </a:lnTo>
                <a:lnTo>
                  <a:pt x="185261" y="112364"/>
                </a:lnTo>
                <a:lnTo>
                  <a:pt x="185261" y="124932"/>
                </a:lnTo>
                <a:cubicBezTo>
                  <a:pt x="185261" y="132813"/>
                  <a:pt x="178861" y="139097"/>
                  <a:pt x="170969" y="139097"/>
                </a:cubicBezTo>
                <a:cubicBezTo>
                  <a:pt x="163183" y="139097"/>
                  <a:pt x="156784" y="132813"/>
                  <a:pt x="156784" y="124932"/>
                </a:cubicBezTo>
                <a:lnTo>
                  <a:pt x="156784" y="112364"/>
                </a:lnTo>
                <a:close/>
                <a:moveTo>
                  <a:pt x="170969" y="0"/>
                </a:moveTo>
                <a:cubicBezTo>
                  <a:pt x="178861" y="0"/>
                  <a:pt x="185261" y="6390"/>
                  <a:pt x="185261" y="14165"/>
                </a:cubicBezTo>
                <a:lnTo>
                  <a:pt x="185261" y="84034"/>
                </a:lnTo>
                <a:lnTo>
                  <a:pt x="222697" y="84034"/>
                </a:lnTo>
                <a:lnTo>
                  <a:pt x="222697" y="14165"/>
                </a:lnTo>
                <a:cubicBezTo>
                  <a:pt x="222697" y="6390"/>
                  <a:pt x="229096" y="0"/>
                  <a:pt x="236989" y="0"/>
                </a:cubicBezTo>
                <a:cubicBezTo>
                  <a:pt x="244775" y="0"/>
                  <a:pt x="251174" y="6390"/>
                  <a:pt x="251174" y="14165"/>
                </a:cubicBezTo>
                <a:lnTo>
                  <a:pt x="251174" y="84034"/>
                </a:lnTo>
                <a:lnTo>
                  <a:pt x="288717" y="84034"/>
                </a:lnTo>
                <a:lnTo>
                  <a:pt x="288717" y="14165"/>
                </a:lnTo>
                <a:cubicBezTo>
                  <a:pt x="288717" y="6390"/>
                  <a:pt x="295010" y="0"/>
                  <a:pt x="302902" y="0"/>
                </a:cubicBezTo>
                <a:cubicBezTo>
                  <a:pt x="310795" y="0"/>
                  <a:pt x="317087" y="6390"/>
                  <a:pt x="317087" y="14165"/>
                </a:cubicBezTo>
                <a:lnTo>
                  <a:pt x="317087" y="84034"/>
                </a:lnTo>
                <a:lnTo>
                  <a:pt x="354630" y="84034"/>
                </a:lnTo>
                <a:lnTo>
                  <a:pt x="354630" y="14165"/>
                </a:lnTo>
                <a:cubicBezTo>
                  <a:pt x="354630" y="6390"/>
                  <a:pt x="361029" y="0"/>
                  <a:pt x="368815" y="0"/>
                </a:cubicBezTo>
                <a:cubicBezTo>
                  <a:pt x="376708" y="0"/>
                  <a:pt x="383107" y="6390"/>
                  <a:pt x="383107" y="14165"/>
                </a:cubicBezTo>
                <a:lnTo>
                  <a:pt x="383107" y="84034"/>
                </a:lnTo>
                <a:lnTo>
                  <a:pt x="420543" y="84034"/>
                </a:lnTo>
                <a:lnTo>
                  <a:pt x="420543" y="14165"/>
                </a:lnTo>
                <a:cubicBezTo>
                  <a:pt x="420543" y="6390"/>
                  <a:pt x="426943" y="0"/>
                  <a:pt x="434835" y="0"/>
                </a:cubicBezTo>
                <a:cubicBezTo>
                  <a:pt x="442621" y="0"/>
                  <a:pt x="449020" y="6390"/>
                  <a:pt x="449020" y="14165"/>
                </a:cubicBezTo>
                <a:lnTo>
                  <a:pt x="449020" y="84034"/>
                </a:lnTo>
                <a:lnTo>
                  <a:pt x="507468" y="84034"/>
                </a:lnTo>
                <a:cubicBezTo>
                  <a:pt x="515360" y="84034"/>
                  <a:pt x="521653" y="90317"/>
                  <a:pt x="521653" y="98199"/>
                </a:cubicBezTo>
                <a:lnTo>
                  <a:pt x="521653" y="156564"/>
                </a:lnTo>
                <a:lnTo>
                  <a:pt x="591619" y="156564"/>
                </a:lnTo>
                <a:cubicBezTo>
                  <a:pt x="599405" y="156564"/>
                  <a:pt x="605804" y="162955"/>
                  <a:pt x="605804" y="170730"/>
                </a:cubicBezTo>
                <a:cubicBezTo>
                  <a:pt x="605804" y="178611"/>
                  <a:pt x="599405" y="185002"/>
                  <a:pt x="591619" y="185002"/>
                </a:cubicBezTo>
                <a:lnTo>
                  <a:pt x="521653" y="185002"/>
                </a:lnTo>
                <a:lnTo>
                  <a:pt x="521653" y="222386"/>
                </a:lnTo>
                <a:lnTo>
                  <a:pt x="591619" y="222386"/>
                </a:lnTo>
                <a:cubicBezTo>
                  <a:pt x="599405" y="222386"/>
                  <a:pt x="605804" y="228776"/>
                  <a:pt x="605804" y="236658"/>
                </a:cubicBezTo>
                <a:cubicBezTo>
                  <a:pt x="605804" y="244433"/>
                  <a:pt x="599405" y="250823"/>
                  <a:pt x="591619" y="250823"/>
                </a:cubicBezTo>
                <a:lnTo>
                  <a:pt x="521653" y="250823"/>
                </a:lnTo>
                <a:lnTo>
                  <a:pt x="521653" y="288313"/>
                </a:lnTo>
                <a:lnTo>
                  <a:pt x="591619" y="288313"/>
                </a:lnTo>
                <a:cubicBezTo>
                  <a:pt x="599405" y="288313"/>
                  <a:pt x="605804" y="294597"/>
                  <a:pt x="605804" y="302479"/>
                </a:cubicBezTo>
                <a:cubicBezTo>
                  <a:pt x="605804" y="310360"/>
                  <a:pt x="599405" y="316644"/>
                  <a:pt x="591619" y="316644"/>
                </a:cubicBezTo>
                <a:lnTo>
                  <a:pt x="521653" y="316644"/>
                </a:lnTo>
                <a:lnTo>
                  <a:pt x="521653" y="354134"/>
                </a:lnTo>
                <a:lnTo>
                  <a:pt x="591619" y="354134"/>
                </a:lnTo>
                <a:cubicBezTo>
                  <a:pt x="599405" y="354134"/>
                  <a:pt x="605804" y="360525"/>
                  <a:pt x="605804" y="368300"/>
                </a:cubicBezTo>
                <a:cubicBezTo>
                  <a:pt x="605804" y="376181"/>
                  <a:pt x="599405" y="382572"/>
                  <a:pt x="591619" y="382572"/>
                </a:cubicBezTo>
                <a:lnTo>
                  <a:pt x="521653" y="382572"/>
                </a:lnTo>
                <a:lnTo>
                  <a:pt x="521653" y="419955"/>
                </a:lnTo>
                <a:lnTo>
                  <a:pt x="591619" y="419955"/>
                </a:lnTo>
                <a:cubicBezTo>
                  <a:pt x="599405" y="419955"/>
                  <a:pt x="605804" y="426346"/>
                  <a:pt x="605804" y="434227"/>
                </a:cubicBezTo>
                <a:cubicBezTo>
                  <a:pt x="605804" y="442002"/>
                  <a:pt x="599405" y="448393"/>
                  <a:pt x="591619" y="448393"/>
                </a:cubicBezTo>
                <a:lnTo>
                  <a:pt x="521653" y="448393"/>
                </a:lnTo>
                <a:lnTo>
                  <a:pt x="521653" y="506758"/>
                </a:lnTo>
                <a:cubicBezTo>
                  <a:pt x="521653" y="514640"/>
                  <a:pt x="515360" y="520924"/>
                  <a:pt x="507468" y="520924"/>
                </a:cubicBezTo>
                <a:lnTo>
                  <a:pt x="449020" y="520924"/>
                </a:lnTo>
                <a:lnTo>
                  <a:pt x="449020" y="590792"/>
                </a:lnTo>
                <a:cubicBezTo>
                  <a:pt x="449020" y="598567"/>
                  <a:pt x="442621" y="604957"/>
                  <a:pt x="434835" y="604957"/>
                </a:cubicBezTo>
                <a:cubicBezTo>
                  <a:pt x="426943" y="604957"/>
                  <a:pt x="420543" y="598567"/>
                  <a:pt x="420543" y="590792"/>
                </a:cubicBezTo>
                <a:lnTo>
                  <a:pt x="420543" y="520924"/>
                </a:lnTo>
                <a:lnTo>
                  <a:pt x="383107" y="520924"/>
                </a:lnTo>
                <a:lnTo>
                  <a:pt x="383107" y="590792"/>
                </a:lnTo>
                <a:cubicBezTo>
                  <a:pt x="383107" y="598567"/>
                  <a:pt x="376708" y="604957"/>
                  <a:pt x="368815" y="604957"/>
                </a:cubicBezTo>
                <a:cubicBezTo>
                  <a:pt x="361029" y="604957"/>
                  <a:pt x="354630" y="598567"/>
                  <a:pt x="354630" y="590792"/>
                </a:cubicBezTo>
                <a:lnTo>
                  <a:pt x="354630" y="520924"/>
                </a:lnTo>
                <a:lnTo>
                  <a:pt x="317087" y="520924"/>
                </a:lnTo>
                <a:lnTo>
                  <a:pt x="317087" y="590792"/>
                </a:lnTo>
                <a:cubicBezTo>
                  <a:pt x="317087" y="598567"/>
                  <a:pt x="310795" y="604957"/>
                  <a:pt x="302902" y="604957"/>
                </a:cubicBezTo>
                <a:cubicBezTo>
                  <a:pt x="295010" y="604957"/>
                  <a:pt x="288717" y="598567"/>
                  <a:pt x="288717" y="590792"/>
                </a:cubicBezTo>
                <a:lnTo>
                  <a:pt x="288717" y="520924"/>
                </a:lnTo>
                <a:lnTo>
                  <a:pt x="251174" y="520924"/>
                </a:lnTo>
                <a:lnTo>
                  <a:pt x="251174" y="590792"/>
                </a:lnTo>
                <a:cubicBezTo>
                  <a:pt x="251174" y="598567"/>
                  <a:pt x="244775" y="604957"/>
                  <a:pt x="236989" y="604957"/>
                </a:cubicBezTo>
                <a:cubicBezTo>
                  <a:pt x="229096" y="604957"/>
                  <a:pt x="222697" y="598567"/>
                  <a:pt x="222697" y="590792"/>
                </a:cubicBezTo>
                <a:lnTo>
                  <a:pt x="222697" y="520924"/>
                </a:lnTo>
                <a:lnTo>
                  <a:pt x="185261" y="520924"/>
                </a:lnTo>
                <a:lnTo>
                  <a:pt x="185261" y="590792"/>
                </a:lnTo>
                <a:cubicBezTo>
                  <a:pt x="185261" y="598567"/>
                  <a:pt x="178861" y="604957"/>
                  <a:pt x="170969" y="604957"/>
                </a:cubicBezTo>
                <a:cubicBezTo>
                  <a:pt x="163183" y="604957"/>
                  <a:pt x="156784" y="598567"/>
                  <a:pt x="156784" y="590792"/>
                </a:cubicBezTo>
                <a:lnTo>
                  <a:pt x="156784" y="520924"/>
                </a:lnTo>
                <a:lnTo>
                  <a:pt x="98336" y="520924"/>
                </a:lnTo>
                <a:cubicBezTo>
                  <a:pt x="90444" y="520924"/>
                  <a:pt x="84151" y="514640"/>
                  <a:pt x="84151" y="506758"/>
                </a:cubicBezTo>
                <a:lnTo>
                  <a:pt x="84151" y="448393"/>
                </a:lnTo>
                <a:lnTo>
                  <a:pt x="14185" y="448393"/>
                </a:lnTo>
                <a:cubicBezTo>
                  <a:pt x="6399" y="448393"/>
                  <a:pt x="0" y="442002"/>
                  <a:pt x="0" y="434227"/>
                </a:cubicBezTo>
                <a:cubicBezTo>
                  <a:pt x="0" y="426346"/>
                  <a:pt x="6399" y="419955"/>
                  <a:pt x="14185" y="419955"/>
                </a:cubicBezTo>
                <a:lnTo>
                  <a:pt x="84151" y="419955"/>
                </a:lnTo>
                <a:lnTo>
                  <a:pt x="84151" y="382572"/>
                </a:lnTo>
                <a:lnTo>
                  <a:pt x="14185" y="382572"/>
                </a:lnTo>
                <a:cubicBezTo>
                  <a:pt x="6399" y="382572"/>
                  <a:pt x="0" y="376181"/>
                  <a:pt x="0" y="368300"/>
                </a:cubicBezTo>
                <a:cubicBezTo>
                  <a:pt x="0" y="360525"/>
                  <a:pt x="6399" y="354134"/>
                  <a:pt x="14185" y="354134"/>
                </a:cubicBezTo>
                <a:lnTo>
                  <a:pt x="84151" y="354134"/>
                </a:lnTo>
                <a:lnTo>
                  <a:pt x="84151" y="316644"/>
                </a:lnTo>
                <a:lnTo>
                  <a:pt x="14185" y="316644"/>
                </a:lnTo>
                <a:cubicBezTo>
                  <a:pt x="6399" y="316644"/>
                  <a:pt x="0" y="310360"/>
                  <a:pt x="0" y="302479"/>
                </a:cubicBezTo>
                <a:cubicBezTo>
                  <a:pt x="0" y="294597"/>
                  <a:pt x="6399" y="288313"/>
                  <a:pt x="14185" y="288313"/>
                </a:cubicBezTo>
                <a:lnTo>
                  <a:pt x="84151" y="288313"/>
                </a:lnTo>
                <a:lnTo>
                  <a:pt x="84151" y="250823"/>
                </a:lnTo>
                <a:lnTo>
                  <a:pt x="14185" y="250823"/>
                </a:lnTo>
                <a:cubicBezTo>
                  <a:pt x="6399" y="250823"/>
                  <a:pt x="0" y="244433"/>
                  <a:pt x="0" y="236658"/>
                </a:cubicBezTo>
                <a:cubicBezTo>
                  <a:pt x="0" y="228776"/>
                  <a:pt x="6399" y="222386"/>
                  <a:pt x="14185" y="222386"/>
                </a:cubicBezTo>
                <a:lnTo>
                  <a:pt x="84151" y="222386"/>
                </a:lnTo>
                <a:lnTo>
                  <a:pt x="84151" y="185002"/>
                </a:lnTo>
                <a:lnTo>
                  <a:pt x="14185" y="185002"/>
                </a:lnTo>
                <a:cubicBezTo>
                  <a:pt x="6399" y="185002"/>
                  <a:pt x="0" y="178611"/>
                  <a:pt x="0" y="170730"/>
                </a:cubicBezTo>
                <a:cubicBezTo>
                  <a:pt x="0" y="162955"/>
                  <a:pt x="6399" y="156564"/>
                  <a:pt x="14185" y="156564"/>
                </a:cubicBezTo>
                <a:lnTo>
                  <a:pt x="84151" y="156564"/>
                </a:lnTo>
                <a:lnTo>
                  <a:pt x="84151" y="98199"/>
                </a:lnTo>
                <a:cubicBezTo>
                  <a:pt x="84151" y="90317"/>
                  <a:pt x="90444" y="84034"/>
                  <a:pt x="98336" y="84034"/>
                </a:cubicBezTo>
                <a:lnTo>
                  <a:pt x="156784" y="84034"/>
                </a:lnTo>
                <a:lnTo>
                  <a:pt x="156784" y="14165"/>
                </a:lnTo>
                <a:cubicBezTo>
                  <a:pt x="156784" y="6390"/>
                  <a:pt x="163183" y="0"/>
                  <a:pt x="170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21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D02B07-C296-4B65-81E6-147D56402F49}"/>
              </a:ext>
            </a:extLst>
          </p:cNvPr>
          <p:cNvCxnSpPr/>
          <p:nvPr/>
        </p:nvCxnSpPr>
        <p:spPr>
          <a:xfrm>
            <a:off x="1867656" y="2672462"/>
            <a:ext cx="768835" cy="45142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5400000" scaled="1"/>
              <a:tileRect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543C403-C87E-4C38-849D-3022D1C908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b="2461"/>
          <a:stretch>
            <a:fillRect/>
          </a:stretch>
        </p:blipFill>
        <p:spPr>
          <a:xfrm>
            <a:off x="2176704" y="2257989"/>
            <a:ext cx="2848322" cy="2717756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61EFF8D-7254-4940-AA90-0CD74AA3335D}"/>
              </a:ext>
            </a:extLst>
          </p:cNvPr>
          <p:cNvCxnSpPr/>
          <p:nvPr/>
        </p:nvCxnSpPr>
        <p:spPr>
          <a:xfrm flipV="1">
            <a:off x="1867656" y="4617720"/>
            <a:ext cx="813827" cy="47784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5400000" scaled="1"/>
              <a:tileRect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1C91001-B142-4D49-90C1-A28EAA335BEE}"/>
              </a:ext>
            </a:extLst>
          </p:cNvPr>
          <p:cNvCxnSpPr/>
          <p:nvPr/>
        </p:nvCxnSpPr>
        <p:spPr>
          <a:xfrm>
            <a:off x="2010531" y="2703418"/>
            <a:ext cx="257827" cy="15138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09D011E-66B0-4208-890B-10C2581CF1F6}"/>
              </a:ext>
            </a:extLst>
          </p:cNvPr>
          <p:cNvCxnSpPr/>
          <p:nvPr/>
        </p:nvCxnSpPr>
        <p:spPr>
          <a:xfrm>
            <a:off x="1865275" y="2731993"/>
            <a:ext cx="257827" cy="15138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3E490A-AF79-448D-8CCB-D14F86FCA57F}"/>
              </a:ext>
            </a:extLst>
          </p:cNvPr>
          <p:cNvCxnSpPr/>
          <p:nvPr/>
        </p:nvCxnSpPr>
        <p:spPr>
          <a:xfrm>
            <a:off x="2212937" y="2912968"/>
            <a:ext cx="160492" cy="9423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2BE0C6-0C84-4206-BB86-9194F1904D1C}"/>
              </a:ext>
            </a:extLst>
          </p:cNvPr>
          <p:cNvCxnSpPr/>
          <p:nvPr/>
        </p:nvCxnSpPr>
        <p:spPr>
          <a:xfrm>
            <a:off x="2370100" y="2924874"/>
            <a:ext cx="160492" cy="94233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97FBCDC-B3FC-45CC-ADF0-B2BB6B9CE920}"/>
              </a:ext>
            </a:extLst>
          </p:cNvPr>
          <p:cNvGrpSpPr/>
          <p:nvPr/>
        </p:nvGrpSpPr>
        <p:grpSpPr>
          <a:xfrm flipV="1">
            <a:off x="1922425" y="4713193"/>
            <a:ext cx="665317" cy="315689"/>
            <a:chOff x="2030714" y="4103910"/>
            <a:chExt cx="665317" cy="315689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744FB46-5A26-4B3E-A402-AC4D3D2E5E4E}"/>
                </a:ext>
              </a:extLst>
            </p:cNvPr>
            <p:cNvCxnSpPr/>
            <p:nvPr/>
          </p:nvCxnSpPr>
          <p:spPr>
            <a:xfrm>
              <a:off x="2175970" y="4103910"/>
              <a:ext cx="257827" cy="15138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0DD3245-06F1-445D-AFA1-C8B81FB7FB55}"/>
                </a:ext>
              </a:extLst>
            </p:cNvPr>
            <p:cNvCxnSpPr/>
            <p:nvPr/>
          </p:nvCxnSpPr>
          <p:spPr>
            <a:xfrm>
              <a:off x="2030714" y="4132485"/>
              <a:ext cx="257827" cy="15138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69AC08A-7E1F-4A46-940F-DFFDAA5A4F5D}"/>
                </a:ext>
              </a:extLst>
            </p:cNvPr>
            <p:cNvCxnSpPr/>
            <p:nvPr/>
          </p:nvCxnSpPr>
          <p:spPr>
            <a:xfrm>
              <a:off x="2378376" y="4313460"/>
              <a:ext cx="160492" cy="9423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DFCD9A7-679B-4AE7-93D4-DCA6C4B5E7A8}"/>
                </a:ext>
              </a:extLst>
            </p:cNvPr>
            <p:cNvCxnSpPr/>
            <p:nvPr/>
          </p:nvCxnSpPr>
          <p:spPr>
            <a:xfrm>
              <a:off x="2535539" y="4325366"/>
              <a:ext cx="160492" cy="94233"/>
            </a:xfrm>
            <a:prstGeom prst="line">
              <a:avLst/>
            </a:prstGeom>
            <a:ln w="3175"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3D6B01B-067A-480F-A09A-94DBF934694B}"/>
              </a:ext>
            </a:extLst>
          </p:cNvPr>
          <p:cNvGrpSpPr/>
          <p:nvPr/>
        </p:nvGrpSpPr>
        <p:grpSpPr>
          <a:xfrm>
            <a:off x="6836144" y="2112499"/>
            <a:ext cx="4927552" cy="3610293"/>
            <a:chOff x="6814628" y="2045556"/>
            <a:chExt cx="4927552" cy="3610293"/>
          </a:xfrm>
        </p:grpSpPr>
        <p:sp>
          <p:nvSpPr>
            <p:cNvPr id="32" name="矩形: 圆顶角 67">
              <a:extLst>
                <a:ext uri="{FF2B5EF4-FFF2-40B4-BE49-F238E27FC236}">
                  <a16:creationId xmlns:a16="http://schemas.microsoft.com/office/drawing/2014/main" id="{09DEB22D-3749-4F58-BC34-2D847165D2B1}"/>
                </a:ext>
              </a:extLst>
            </p:cNvPr>
            <p:cNvSpPr/>
            <p:nvPr/>
          </p:nvSpPr>
          <p:spPr>
            <a:xfrm rot="5400000" flipV="1">
              <a:off x="7743447" y="1116736"/>
              <a:ext cx="419794" cy="227743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2">
              <a:extLst>
                <a:ext uri="{FF2B5EF4-FFF2-40B4-BE49-F238E27FC236}">
                  <a16:creationId xmlns:a16="http://schemas.microsoft.com/office/drawing/2014/main" id="{9DB9715D-E760-44DE-9DF7-1A4620A265DE}"/>
                </a:ext>
              </a:extLst>
            </p:cNvPr>
            <p:cNvSpPr/>
            <p:nvPr/>
          </p:nvSpPr>
          <p:spPr>
            <a:xfrm>
              <a:off x="6822638" y="2108364"/>
              <a:ext cx="18716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</a:rPr>
                <a:t>多因子分析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矩形: 圆顶角 67">
              <a:extLst>
                <a:ext uri="{FF2B5EF4-FFF2-40B4-BE49-F238E27FC236}">
                  <a16:creationId xmlns:a16="http://schemas.microsoft.com/office/drawing/2014/main" id="{AC35601F-8911-4753-8C56-BE756D815257}"/>
                </a:ext>
              </a:extLst>
            </p:cNvPr>
            <p:cNvSpPr/>
            <p:nvPr/>
          </p:nvSpPr>
          <p:spPr>
            <a:xfrm rot="5400000" flipV="1">
              <a:off x="7738937" y="1658611"/>
              <a:ext cx="419794" cy="226841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2">
              <a:extLst>
                <a:ext uri="{FF2B5EF4-FFF2-40B4-BE49-F238E27FC236}">
                  <a16:creationId xmlns:a16="http://schemas.microsoft.com/office/drawing/2014/main" id="{6F9C2004-A8D0-4C2B-880E-1C91950913B7}"/>
                </a:ext>
              </a:extLst>
            </p:cNvPr>
            <p:cNvSpPr/>
            <p:nvPr/>
          </p:nvSpPr>
          <p:spPr>
            <a:xfrm>
              <a:off x="6822638" y="2623541"/>
              <a:ext cx="10801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预测维护</a:t>
              </a:r>
            </a:p>
          </p:txBody>
        </p:sp>
        <p:sp>
          <p:nvSpPr>
            <p:cNvPr id="36" name="矩形: 圆顶角 67">
              <a:extLst>
                <a:ext uri="{FF2B5EF4-FFF2-40B4-BE49-F238E27FC236}">
                  <a16:creationId xmlns:a16="http://schemas.microsoft.com/office/drawing/2014/main" id="{1F4813BB-182C-4DC2-8496-E594CAC00554}"/>
                </a:ext>
              </a:extLst>
            </p:cNvPr>
            <p:cNvSpPr/>
            <p:nvPr/>
          </p:nvSpPr>
          <p:spPr>
            <a:xfrm rot="5400000" flipV="1">
              <a:off x="10083580" y="1163379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2">
              <a:extLst>
                <a:ext uri="{FF2B5EF4-FFF2-40B4-BE49-F238E27FC236}">
                  <a16:creationId xmlns:a16="http://schemas.microsoft.com/office/drawing/2014/main" id="{FF028BC0-DB35-4EAD-8555-38EB422AFFD6}"/>
                </a:ext>
              </a:extLst>
            </p:cNvPr>
            <p:cNvSpPr/>
            <p:nvPr/>
          </p:nvSpPr>
          <p:spPr>
            <a:xfrm>
              <a:off x="9304663" y="2086175"/>
              <a:ext cx="23507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工艺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良率</a:t>
              </a:r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提升应用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: 圆顶角 67">
              <a:extLst>
                <a:ext uri="{FF2B5EF4-FFF2-40B4-BE49-F238E27FC236}">
                  <a16:creationId xmlns:a16="http://schemas.microsoft.com/office/drawing/2014/main" id="{7691168B-A6EA-4B63-AA63-8E842645F1CB}"/>
                </a:ext>
              </a:extLst>
            </p:cNvPr>
            <p:cNvSpPr/>
            <p:nvPr/>
          </p:nvSpPr>
          <p:spPr>
            <a:xfrm rot="5400000" flipV="1">
              <a:off x="10083580" y="1700744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矩形 2">
              <a:extLst>
                <a:ext uri="{FF2B5EF4-FFF2-40B4-BE49-F238E27FC236}">
                  <a16:creationId xmlns:a16="http://schemas.microsoft.com/office/drawing/2014/main" id="{F98E672D-2DC2-4DEF-9D00-D7E1C776AD15}"/>
                </a:ext>
              </a:extLst>
            </p:cNvPr>
            <p:cNvSpPr/>
            <p:nvPr/>
          </p:nvSpPr>
          <p:spPr>
            <a:xfrm>
              <a:off x="9304663" y="2623540"/>
              <a:ext cx="15919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资产网络</a:t>
              </a:r>
            </a:p>
          </p:txBody>
        </p:sp>
        <p:sp>
          <p:nvSpPr>
            <p:cNvPr id="40" name="矩形: 圆顶角 67">
              <a:extLst>
                <a:ext uri="{FF2B5EF4-FFF2-40B4-BE49-F238E27FC236}">
                  <a16:creationId xmlns:a16="http://schemas.microsoft.com/office/drawing/2014/main" id="{ECD888E4-B7FE-4370-95CB-1E1349C58211}"/>
                </a:ext>
              </a:extLst>
            </p:cNvPr>
            <p:cNvSpPr/>
            <p:nvPr/>
          </p:nvSpPr>
          <p:spPr>
            <a:xfrm rot="5400000" flipV="1">
              <a:off x="7738937" y="2189539"/>
              <a:ext cx="419794" cy="226841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2">
              <a:extLst>
                <a:ext uri="{FF2B5EF4-FFF2-40B4-BE49-F238E27FC236}">
                  <a16:creationId xmlns:a16="http://schemas.microsoft.com/office/drawing/2014/main" id="{39584B77-3603-4ABC-8839-61DE150853C8}"/>
                </a:ext>
              </a:extLst>
            </p:cNvPr>
            <p:cNvSpPr/>
            <p:nvPr/>
          </p:nvSpPr>
          <p:spPr>
            <a:xfrm>
              <a:off x="6822638" y="3154469"/>
              <a:ext cx="23867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制程工艺优化数据分析</a:t>
              </a:r>
            </a:p>
          </p:txBody>
        </p:sp>
        <p:sp>
          <p:nvSpPr>
            <p:cNvPr id="42" name="矩形: 圆顶角 67">
              <a:extLst>
                <a:ext uri="{FF2B5EF4-FFF2-40B4-BE49-F238E27FC236}">
                  <a16:creationId xmlns:a16="http://schemas.microsoft.com/office/drawing/2014/main" id="{3CD36E69-F473-4FF1-8F15-D8A84105636A}"/>
                </a:ext>
              </a:extLst>
            </p:cNvPr>
            <p:cNvSpPr/>
            <p:nvPr/>
          </p:nvSpPr>
          <p:spPr>
            <a:xfrm rot="5400000" flipV="1">
              <a:off x="10083580" y="2238109"/>
              <a:ext cx="419794" cy="2184147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2">
              <a:extLst>
                <a:ext uri="{FF2B5EF4-FFF2-40B4-BE49-F238E27FC236}">
                  <a16:creationId xmlns:a16="http://schemas.microsoft.com/office/drawing/2014/main" id="{408C1117-491F-49FA-BC3D-C2D0DD5C747B}"/>
                </a:ext>
              </a:extLst>
            </p:cNvPr>
            <p:cNvSpPr/>
            <p:nvPr/>
          </p:nvSpPr>
          <p:spPr>
            <a:xfrm>
              <a:off x="9304662" y="3160905"/>
              <a:ext cx="15284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数字化看板</a:t>
              </a:r>
            </a:p>
          </p:txBody>
        </p:sp>
        <p:sp>
          <p:nvSpPr>
            <p:cNvPr id="44" name="矩形: 圆顶角 67">
              <a:extLst>
                <a:ext uri="{FF2B5EF4-FFF2-40B4-BE49-F238E27FC236}">
                  <a16:creationId xmlns:a16="http://schemas.microsoft.com/office/drawing/2014/main" id="{99A32173-FEC1-41FA-BC9E-00904D15EBEF}"/>
                </a:ext>
              </a:extLst>
            </p:cNvPr>
            <p:cNvSpPr/>
            <p:nvPr/>
          </p:nvSpPr>
          <p:spPr>
            <a:xfrm rot="5400000" flipV="1">
              <a:off x="7743632" y="2728816"/>
              <a:ext cx="420370" cy="22777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: 圆顶角 67">
              <a:extLst>
                <a:ext uri="{FF2B5EF4-FFF2-40B4-BE49-F238E27FC236}">
                  <a16:creationId xmlns:a16="http://schemas.microsoft.com/office/drawing/2014/main" id="{E2ECA08B-BAC9-40EB-B7B7-22190A604B46}"/>
                </a:ext>
              </a:extLst>
            </p:cNvPr>
            <p:cNvSpPr/>
            <p:nvPr/>
          </p:nvSpPr>
          <p:spPr>
            <a:xfrm rot="5400000" flipV="1">
              <a:off x="7756333" y="3262851"/>
              <a:ext cx="404495" cy="2268220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2">
              <a:extLst>
                <a:ext uri="{FF2B5EF4-FFF2-40B4-BE49-F238E27FC236}">
                  <a16:creationId xmlns:a16="http://schemas.microsoft.com/office/drawing/2014/main" id="{9B73D964-53AB-4229-BB6F-2BE9D7E43EEF}"/>
                </a:ext>
              </a:extLst>
            </p:cNvPr>
            <p:cNvSpPr/>
            <p:nvPr/>
          </p:nvSpPr>
          <p:spPr>
            <a:xfrm>
              <a:off x="6822638" y="4260600"/>
              <a:ext cx="17276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Arial" panose="020B0604020202020204" pitchFamily="34" charset="0"/>
                </a:rPr>
                <a:t>数据接入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矩形: 圆顶角 67">
              <a:extLst>
                <a:ext uri="{FF2B5EF4-FFF2-40B4-BE49-F238E27FC236}">
                  <a16:creationId xmlns:a16="http://schemas.microsoft.com/office/drawing/2014/main" id="{EA7CFAA4-6892-41E8-AC2A-2DF8ABCBF99B}"/>
                </a:ext>
              </a:extLst>
            </p:cNvPr>
            <p:cNvSpPr/>
            <p:nvPr/>
          </p:nvSpPr>
          <p:spPr>
            <a:xfrm rot="5400000" flipV="1">
              <a:off x="10077428" y="2781627"/>
              <a:ext cx="419794" cy="2171843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B76FFFE-E894-4693-8948-A81DC811E45B}"/>
                </a:ext>
              </a:extLst>
            </p:cNvPr>
            <p:cNvSpPr/>
            <p:nvPr/>
          </p:nvSpPr>
          <p:spPr>
            <a:xfrm>
              <a:off x="9304663" y="3698271"/>
              <a:ext cx="24375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应用、移动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 App</a:t>
              </a:r>
            </a:p>
          </p:txBody>
        </p:sp>
        <p:sp>
          <p:nvSpPr>
            <p:cNvPr id="49" name="矩形: 圆顶角 67">
              <a:extLst>
                <a:ext uri="{FF2B5EF4-FFF2-40B4-BE49-F238E27FC236}">
                  <a16:creationId xmlns:a16="http://schemas.microsoft.com/office/drawing/2014/main" id="{74CED05F-5987-4E85-B3FC-46F26777FF79}"/>
                </a:ext>
              </a:extLst>
            </p:cNvPr>
            <p:cNvSpPr/>
            <p:nvPr/>
          </p:nvSpPr>
          <p:spPr>
            <a:xfrm rot="5400000" flipV="1">
              <a:off x="7748078" y="3800061"/>
              <a:ext cx="419735" cy="226758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2">
              <a:extLst>
                <a:ext uri="{FF2B5EF4-FFF2-40B4-BE49-F238E27FC236}">
                  <a16:creationId xmlns:a16="http://schemas.microsoft.com/office/drawing/2014/main" id="{AB0E2F59-F0FA-41AE-B86F-62EA33EEC4FC}"/>
                </a:ext>
              </a:extLst>
            </p:cNvPr>
            <p:cNvSpPr/>
            <p:nvPr/>
          </p:nvSpPr>
          <p:spPr>
            <a:xfrm>
              <a:off x="6822638" y="4778536"/>
              <a:ext cx="11992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 AOI</a:t>
              </a:r>
            </a:p>
          </p:txBody>
        </p:sp>
        <p:sp>
          <p:nvSpPr>
            <p:cNvPr id="51" name="矩形: 圆顶角 67">
              <a:extLst>
                <a:ext uri="{FF2B5EF4-FFF2-40B4-BE49-F238E27FC236}">
                  <a16:creationId xmlns:a16="http://schemas.microsoft.com/office/drawing/2014/main" id="{B78BBB37-1504-4E1A-A6BB-521C8D3D77A4}"/>
                </a:ext>
              </a:extLst>
            </p:cNvPr>
            <p:cNvSpPr/>
            <p:nvPr/>
          </p:nvSpPr>
          <p:spPr>
            <a:xfrm rot="5400000" flipV="1">
              <a:off x="7743633" y="4316951"/>
              <a:ext cx="419735" cy="2258060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 2">
              <a:extLst>
                <a:ext uri="{FF2B5EF4-FFF2-40B4-BE49-F238E27FC236}">
                  <a16:creationId xmlns:a16="http://schemas.microsoft.com/office/drawing/2014/main" id="{10D38C85-CA4E-4DA6-8252-568A52D96C17}"/>
                </a:ext>
              </a:extLst>
            </p:cNvPr>
            <p:cNvSpPr/>
            <p:nvPr/>
          </p:nvSpPr>
          <p:spPr>
            <a:xfrm>
              <a:off x="6822638" y="5292251"/>
              <a:ext cx="13801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读码器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79B3971-00B4-4C91-A7C6-07D679227DCC}"/>
                </a:ext>
              </a:extLst>
            </p:cNvPr>
            <p:cNvSpPr/>
            <p:nvPr/>
          </p:nvSpPr>
          <p:spPr>
            <a:xfrm rot="5400000" flipV="1">
              <a:off x="10077429" y="3302961"/>
              <a:ext cx="419797" cy="21718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2">
              <a:extLst>
                <a:ext uri="{FF2B5EF4-FFF2-40B4-BE49-F238E27FC236}">
                  <a16:creationId xmlns:a16="http://schemas.microsoft.com/office/drawing/2014/main" id="{1BAA03C8-03B7-49E2-9DC7-93E3663CF55C}"/>
                </a:ext>
              </a:extLst>
            </p:cNvPr>
            <p:cNvSpPr/>
            <p:nvPr/>
          </p:nvSpPr>
          <p:spPr>
            <a:xfrm>
              <a:off x="6822638" y="3697938"/>
              <a:ext cx="195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智能质量缺陷检测</a:t>
              </a:r>
            </a:p>
          </p:txBody>
        </p:sp>
        <p:sp>
          <p:nvSpPr>
            <p:cNvPr id="55" name="矩形 2">
              <a:extLst>
                <a:ext uri="{FF2B5EF4-FFF2-40B4-BE49-F238E27FC236}">
                  <a16:creationId xmlns:a16="http://schemas.microsoft.com/office/drawing/2014/main" id="{2A36CC2C-D11F-4EB5-9520-4A01E346D47B}"/>
                </a:ext>
              </a:extLst>
            </p:cNvPr>
            <p:cNvSpPr/>
            <p:nvPr/>
          </p:nvSpPr>
          <p:spPr>
            <a:xfrm>
              <a:off x="9289200" y="4222335"/>
              <a:ext cx="16518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智能识别</a:t>
              </a:r>
              <a:r>
                <a:rPr lang="en-US" altLang="zh-TW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分拣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矩形 2">
              <a:extLst>
                <a:ext uri="{FF2B5EF4-FFF2-40B4-BE49-F238E27FC236}">
                  <a16:creationId xmlns:a16="http://schemas.microsoft.com/office/drawing/2014/main" id="{0B203964-E296-4651-9732-2B1FFB7E953B}"/>
                </a:ext>
              </a:extLst>
            </p:cNvPr>
            <p:cNvSpPr/>
            <p:nvPr/>
          </p:nvSpPr>
          <p:spPr>
            <a:xfrm>
              <a:off x="9818855" y="5266722"/>
              <a:ext cx="8648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pc="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21BE623-32B9-4FD1-ABB2-D34A93E16F50}"/>
                </a:ext>
              </a:extLst>
            </p:cNvPr>
            <p:cNvSpPr/>
            <p:nvPr/>
          </p:nvSpPr>
          <p:spPr>
            <a:xfrm rot="5400000" flipV="1">
              <a:off x="10077429" y="3821240"/>
              <a:ext cx="419797" cy="2171845"/>
            </a:xfrm>
            <a:prstGeom prst="roundRect">
              <a:avLst>
                <a:gd name="adj" fmla="val 6000"/>
              </a:avLst>
            </a:prstGeom>
            <a:solidFill>
              <a:schemeClr val="accent1"/>
            </a:solidFill>
            <a:ln w="31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2">
              <a:extLst>
                <a:ext uri="{FF2B5EF4-FFF2-40B4-BE49-F238E27FC236}">
                  <a16:creationId xmlns:a16="http://schemas.microsoft.com/office/drawing/2014/main" id="{EA7625F9-2010-4AB0-8F7F-AB4C785A89F4}"/>
                </a:ext>
              </a:extLst>
            </p:cNvPr>
            <p:cNvSpPr/>
            <p:nvPr/>
          </p:nvSpPr>
          <p:spPr>
            <a:xfrm>
              <a:off x="9289199" y="4737885"/>
              <a:ext cx="19093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智能视觉系统</a:t>
              </a:r>
            </a:p>
          </p:txBody>
        </p:sp>
      </p:grp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3489CBC-A0B8-41A6-834D-0C5F6A164021}"/>
              </a:ext>
            </a:extLst>
          </p:cNvPr>
          <p:cNvSpPr/>
          <p:nvPr/>
        </p:nvSpPr>
        <p:spPr>
          <a:xfrm>
            <a:off x="5387822" y="3661930"/>
            <a:ext cx="1044728" cy="491934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8F41498D-78C2-4C82-913A-FCDB2D210502}"/>
              </a:ext>
            </a:extLst>
          </p:cNvPr>
          <p:cNvSpPr/>
          <p:nvPr/>
        </p:nvSpPr>
        <p:spPr>
          <a:xfrm>
            <a:off x="5401595" y="4103623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D792A70F-693E-463B-9B60-5AF3BE936B3E}"/>
              </a:ext>
            </a:extLst>
          </p:cNvPr>
          <p:cNvSpPr/>
          <p:nvPr/>
        </p:nvSpPr>
        <p:spPr>
          <a:xfrm>
            <a:off x="5401595" y="3430523"/>
            <a:ext cx="568478" cy="281648"/>
          </a:xfrm>
          <a:prstGeom prst="rightArrow">
            <a:avLst/>
          </a:prstGeom>
          <a:noFill/>
          <a:ln w="6350">
            <a:gradFill flip="none" rotWithShape="1">
              <a:gsLst>
                <a:gs pos="2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8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8EB277-53C4-4137-B2A2-3306D644D0B0}"/>
              </a:ext>
            </a:extLst>
          </p:cNvPr>
          <p:cNvSpPr txBox="1"/>
          <p:nvPr/>
        </p:nvSpPr>
        <p:spPr>
          <a:xfrm>
            <a:off x="323850" y="787928"/>
            <a:ext cx="7595358" cy="4204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适应范围：产品尺寸最大检测尺寸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750*650</a:t>
            </a:r>
            <a:r>
              <a:rPr lang="zh-CN" altLang="en-US" sz="1200" dirty="0">
                <a:latin typeface="+mn-ea"/>
              </a:rPr>
              <a:t>，最小尺寸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300*300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en-US" sz="1200" dirty="0">
                <a:latin typeface="+mn-ea"/>
              </a:rPr>
              <a:t>重量范围：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5KG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至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35KG</a:t>
            </a:r>
            <a:r>
              <a:rPr lang="zh-CN" altLang="en-US" sz="1200" dirty="0">
                <a:latin typeface="+mn-ea"/>
              </a:rPr>
              <a:t>，材质：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铜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铝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2.CCD</a:t>
            </a:r>
            <a:r>
              <a:rPr lang="zh-CN" altLang="en-US" sz="1200" dirty="0">
                <a:latin typeface="+mn-ea"/>
              </a:rPr>
              <a:t>定位精度：</a:t>
            </a:r>
            <a:r>
              <a:rPr lang="en-US" altLang="zh-CN" sz="1200" dirty="0">
                <a:latin typeface="+mn-ea"/>
              </a:rPr>
              <a:t>±0.02mm</a:t>
            </a:r>
            <a:r>
              <a:rPr lang="zh-CN" altLang="en-US" sz="1200" dirty="0">
                <a:latin typeface="+mn-ea"/>
              </a:rPr>
              <a:t>，产品与通止规的重复定位精度</a:t>
            </a:r>
            <a:r>
              <a:rPr lang="en-US" altLang="zh-CN" sz="1200" dirty="0">
                <a:latin typeface="+mn-ea"/>
              </a:rPr>
              <a:t>±0.02mm </a:t>
            </a:r>
            <a:r>
              <a:rPr lang="zh-CN" altLang="en-US" sz="1200" dirty="0">
                <a:latin typeface="+mn-ea"/>
              </a:rPr>
              <a:t>，通止规检测力度精度为</a:t>
            </a:r>
            <a:r>
              <a:rPr lang="en-US" altLang="zh-CN" sz="1200" dirty="0">
                <a:latin typeface="+mn-ea"/>
              </a:rPr>
              <a:t>± 0.2kgf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换款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小时内完成（生产过的产品）；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4.</a:t>
            </a:r>
            <a:r>
              <a:rPr lang="zh-CN" altLang="en-US" sz="1200" dirty="0">
                <a:latin typeface="+mn-ea"/>
              </a:rPr>
              <a:t>模块化设计，每个模块可快速拆装定位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调整，程序用配方的形式储存，不同产品间灵活调用；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5.</a:t>
            </a:r>
            <a:r>
              <a:rPr lang="zh-CN" altLang="en-US" sz="1200" dirty="0">
                <a:latin typeface="+mn-ea"/>
              </a:rPr>
              <a:t>判断准确良率≥</a:t>
            </a:r>
            <a:r>
              <a:rPr lang="en-US" altLang="zh-CN" sz="1200" dirty="0">
                <a:latin typeface="+mn-ea"/>
              </a:rPr>
              <a:t>99%</a:t>
            </a:r>
            <a:r>
              <a:rPr lang="zh-CN" altLang="en-US" sz="1200" dirty="0">
                <a:latin typeface="+mn-ea"/>
              </a:rPr>
              <a:t>，稼动率</a:t>
            </a:r>
            <a:r>
              <a:rPr lang="en-US" altLang="zh-CN" sz="1200" dirty="0">
                <a:latin typeface="+mn-ea"/>
              </a:rPr>
              <a:t>≥95%</a:t>
            </a:r>
            <a:r>
              <a:rPr lang="zh-CN" altLang="en-US" sz="1200" dirty="0">
                <a:latin typeface="+mn-ea"/>
              </a:rPr>
              <a:t>，故障率不超过</a:t>
            </a:r>
            <a:r>
              <a:rPr lang="en-US" altLang="zh-CN" sz="1200" dirty="0">
                <a:latin typeface="+mn-ea"/>
              </a:rPr>
              <a:t>1%</a:t>
            </a:r>
            <a:r>
              <a:rPr lang="zh-CN" altLang="en-US" sz="1200" dirty="0">
                <a:latin typeface="+mn-ea"/>
              </a:rPr>
              <a:t>（按</a:t>
            </a:r>
            <a:r>
              <a:rPr lang="en-US" altLang="zh-CN" sz="1200" dirty="0">
                <a:latin typeface="+mn-ea"/>
              </a:rPr>
              <a:t>20</a:t>
            </a:r>
            <a:r>
              <a:rPr lang="zh-CN" altLang="en-US" sz="1200" dirty="0">
                <a:latin typeface="+mn-ea"/>
              </a:rPr>
              <a:t>小时算）；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6.</a:t>
            </a:r>
            <a:r>
              <a:rPr lang="zh-CN" altLang="en-US" sz="1200" dirty="0">
                <a:latin typeface="+mn-ea"/>
              </a:rPr>
              <a:t>具备半自动调试和自动运行功能，各部件故障需有报警、显示输出，设备异常时，屏幕需明确显示故障内容并且明确指向故障点位；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7.</a:t>
            </a:r>
            <a:r>
              <a:rPr lang="zh-CN" altLang="en-US" sz="1200" dirty="0">
                <a:latin typeface="+mn-ea"/>
              </a:rPr>
              <a:t>编程方式：导入</a:t>
            </a:r>
            <a:r>
              <a:rPr lang="en-US" altLang="zh-CN" sz="1200" dirty="0">
                <a:latin typeface="+mn-ea"/>
              </a:rPr>
              <a:t>CAD</a:t>
            </a:r>
            <a:r>
              <a:rPr lang="zh-CN" altLang="en-US" sz="1200" dirty="0">
                <a:latin typeface="+mn-ea"/>
              </a:rPr>
              <a:t>图档与手动编程结合；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8.</a:t>
            </a:r>
            <a:r>
              <a:rPr lang="zh-CN" altLang="en-US" sz="1200" dirty="0">
                <a:latin typeface="+mn-ea"/>
              </a:rPr>
              <a:t>设备运行噪音不大于</a:t>
            </a:r>
            <a:r>
              <a:rPr lang="en-US" altLang="zh-CN" sz="1200" dirty="0">
                <a:latin typeface="+mn-ea"/>
              </a:rPr>
              <a:t>70</a:t>
            </a:r>
            <a:r>
              <a:rPr lang="zh-CN" altLang="en-US" sz="1200" dirty="0">
                <a:latin typeface="+mn-ea"/>
              </a:rPr>
              <a:t>分贝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9.</a:t>
            </a:r>
            <a:r>
              <a:rPr lang="zh-CN" altLang="en-US" sz="1200" dirty="0">
                <a:latin typeface="+mn-ea"/>
              </a:rPr>
              <a:t>效率要求：视觉定位拍照：</a:t>
            </a:r>
            <a:r>
              <a:rPr lang="en-US" altLang="zh-CN" sz="1200" dirty="0">
                <a:latin typeface="+mn-ea"/>
              </a:rPr>
              <a:t>120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/pcs</a:t>
            </a:r>
            <a:r>
              <a:rPr lang="zh-CN" altLang="en-US" sz="1200" dirty="0">
                <a:latin typeface="+mn-ea"/>
              </a:rPr>
              <a:t>，通规检测：</a:t>
            </a:r>
            <a:r>
              <a:rPr lang="en-US" altLang="zh-CN" sz="1200" dirty="0">
                <a:latin typeface="+mn-ea"/>
              </a:rPr>
              <a:t>6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孔，止规检测速度：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秒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孔；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</a:t>
            </a:r>
            <a:r>
              <a:rPr lang="zh-CN" altLang="en-US" sz="1200" dirty="0">
                <a:latin typeface="+mn-ea"/>
              </a:rPr>
              <a:t>通规检测阻力超过</a:t>
            </a:r>
            <a:r>
              <a:rPr lang="en-US" altLang="zh-CN" sz="1200" dirty="0">
                <a:latin typeface="+mn-ea"/>
              </a:rPr>
              <a:t>0.5+0.1kgf </a:t>
            </a:r>
            <a:r>
              <a:rPr lang="zh-CN" altLang="en-US" sz="1200" dirty="0">
                <a:latin typeface="+mn-ea"/>
              </a:rPr>
              <a:t>标记为不良品，止规检测阻力超 过</a:t>
            </a:r>
            <a:r>
              <a:rPr lang="en-US" altLang="zh-CN" sz="1200" dirty="0">
                <a:latin typeface="+mn-ea"/>
              </a:rPr>
              <a:t>0.4+0.1kgf</a:t>
            </a:r>
            <a:r>
              <a:rPr lang="zh-CN" altLang="en-US" sz="1200" dirty="0">
                <a:latin typeface="+mn-ea"/>
              </a:rPr>
              <a:t>标记为良品，阻力检测精度为：</a:t>
            </a:r>
            <a:r>
              <a:rPr lang="en-US" altLang="zh-CN" sz="1200" dirty="0">
                <a:latin typeface="+mn-ea"/>
              </a:rPr>
              <a:t> ± 0.2kgf</a:t>
            </a:r>
            <a:r>
              <a:rPr lang="zh-CN" altLang="en-US" sz="1200" dirty="0">
                <a:latin typeface="+mn-ea"/>
              </a:rPr>
              <a:t>，设备屏幕需显示出不良位置和不良内容。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</a:t>
            </a:r>
            <a:r>
              <a:rPr lang="zh-CN" altLang="en-US" sz="1200" dirty="0">
                <a:latin typeface="+mn-ea"/>
              </a:rPr>
              <a:t>检测内容：烂牙，滑牙，未攻牙，螺纹底孔过大或者过小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</a:t>
            </a:r>
            <a:r>
              <a:rPr lang="zh-CN" altLang="en-US" sz="1200" dirty="0">
                <a:latin typeface="+mn-ea"/>
              </a:rPr>
              <a:t>设备需具备扫码和</a:t>
            </a:r>
            <a:r>
              <a:rPr lang="en-US" altLang="zh-CN" sz="1200" dirty="0">
                <a:latin typeface="+mn-ea"/>
              </a:rPr>
              <a:t>MES</a:t>
            </a:r>
            <a:r>
              <a:rPr lang="zh-CN" altLang="en-US" sz="1200" dirty="0">
                <a:latin typeface="+mn-ea"/>
              </a:rPr>
              <a:t>上传功能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13.</a:t>
            </a:r>
            <a:r>
              <a:rPr lang="zh-CN" altLang="en-US" sz="1200" dirty="0">
                <a:latin typeface="+mn-ea"/>
              </a:rPr>
              <a:t>使用环境：温度</a:t>
            </a:r>
            <a:r>
              <a:rPr lang="en-US" altLang="zh-CN" sz="1200" dirty="0">
                <a:latin typeface="+mn-ea"/>
              </a:rPr>
              <a:t>:5~40</a:t>
            </a:r>
            <a:r>
              <a:rPr lang="zh-CN" altLang="en-US" sz="1200" dirty="0">
                <a:latin typeface="+mn-ea"/>
              </a:rPr>
              <a:t>度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湿度</a:t>
            </a:r>
            <a:r>
              <a:rPr lang="en-US" altLang="zh-CN" sz="1200" dirty="0">
                <a:latin typeface="+mn-ea"/>
              </a:rPr>
              <a:t>:20~90%</a:t>
            </a:r>
            <a:r>
              <a:rPr lang="zh-CN" altLang="en-US" sz="1200" dirty="0">
                <a:latin typeface="+mn-ea"/>
              </a:rPr>
              <a:t>，气压：</a:t>
            </a:r>
            <a:r>
              <a:rPr lang="en-US" altLang="zh-CN" sz="1200" dirty="0">
                <a:latin typeface="+mn-ea"/>
              </a:rPr>
              <a:t>0.4—0.6Mpa</a:t>
            </a:r>
            <a:r>
              <a:rPr lang="zh-CN" altLang="en-US" sz="1200" dirty="0">
                <a:latin typeface="+mn-ea"/>
              </a:rPr>
              <a:t>，用电：</a:t>
            </a:r>
            <a:r>
              <a:rPr lang="en-US" altLang="zh-CN" sz="1200" dirty="0">
                <a:latin typeface="+mn-ea"/>
              </a:rPr>
              <a:t>220V 50HZ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328C52-3A33-49E5-8E05-1B3F7D6325AC}"/>
              </a:ext>
            </a:extLst>
          </p:cNvPr>
          <p:cNvGrpSpPr/>
          <p:nvPr/>
        </p:nvGrpSpPr>
        <p:grpSpPr>
          <a:xfrm>
            <a:off x="8201026" y="787927"/>
            <a:ext cx="3667124" cy="5369592"/>
            <a:chOff x="8201026" y="787927"/>
            <a:chExt cx="3667124" cy="53695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4C652F-2765-4B13-B87F-BABFE267BC46}"/>
                </a:ext>
              </a:extLst>
            </p:cNvPr>
            <p:cNvSpPr/>
            <p:nvPr/>
          </p:nvSpPr>
          <p:spPr>
            <a:xfrm>
              <a:off x="8201027" y="787927"/>
              <a:ext cx="3667123" cy="5369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F31B36-0E74-4418-A9F9-9C9EF4DD03FB}"/>
                </a:ext>
              </a:extLst>
            </p:cNvPr>
            <p:cNvSpPr/>
            <p:nvPr/>
          </p:nvSpPr>
          <p:spPr>
            <a:xfrm>
              <a:off x="8212822" y="787928"/>
              <a:ext cx="2449427" cy="17309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7C7843-0678-4374-92A8-99E2C0341D39}"/>
                </a:ext>
              </a:extLst>
            </p:cNvPr>
            <p:cNvSpPr/>
            <p:nvPr/>
          </p:nvSpPr>
          <p:spPr>
            <a:xfrm>
              <a:off x="8212823" y="4306407"/>
              <a:ext cx="3053276" cy="185111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EB2610-FA23-4386-B0FE-7F2AAFC37F45}"/>
                </a:ext>
              </a:extLst>
            </p:cNvPr>
            <p:cNvSpPr/>
            <p:nvPr/>
          </p:nvSpPr>
          <p:spPr>
            <a:xfrm>
              <a:off x="8983064" y="2518914"/>
              <a:ext cx="2885086" cy="17874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FF8565-43C8-4972-9FC2-1EE5F8AFEDB6}"/>
                </a:ext>
              </a:extLst>
            </p:cNvPr>
            <p:cNvSpPr/>
            <p:nvPr/>
          </p:nvSpPr>
          <p:spPr>
            <a:xfrm>
              <a:off x="8201026" y="787927"/>
              <a:ext cx="3667123" cy="5369591"/>
            </a:xfrm>
            <a:prstGeom prst="rect">
              <a:avLst/>
            </a:prstGeom>
            <a:gradFill>
              <a:gsLst>
                <a:gs pos="0">
                  <a:schemeClr val="bg1">
                    <a:lumMod val="45000"/>
                    <a:lumOff val="55000"/>
                    <a:alpha val="46000"/>
                  </a:schemeClr>
                </a:gs>
                <a:gs pos="100000">
                  <a:schemeClr val="tx1">
                    <a:alpha val="5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2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结构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光学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22A2824-FD89-4782-AE3A-1B4000AF38CE}"/>
              </a:ext>
            </a:extLst>
          </p:cNvPr>
          <p:cNvSpPr/>
          <p:nvPr/>
        </p:nvSpPr>
        <p:spPr>
          <a:xfrm rot="10800000" flipV="1">
            <a:off x="1008380" y="4324985"/>
            <a:ext cx="3841750" cy="203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散热板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0C6AC6-CF0F-47FA-8215-E5F617A37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10" y="1221740"/>
            <a:ext cx="929640" cy="2156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C15667-0F49-47D7-90B3-45E151716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820" y="5133340"/>
            <a:ext cx="1963420" cy="52514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6ADD43-1814-495E-8728-351094EB1A02}"/>
              </a:ext>
            </a:extLst>
          </p:cNvPr>
          <p:cNvCxnSpPr>
            <a:cxnSpLocks/>
          </p:cNvCxnSpPr>
          <p:nvPr/>
        </p:nvCxnSpPr>
        <p:spPr>
          <a:xfrm>
            <a:off x="2260600" y="3378200"/>
            <a:ext cx="0" cy="9467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8F6D43-22B2-4CD0-B2A9-B5C8C0CF85BA}"/>
              </a:ext>
            </a:extLst>
          </p:cNvPr>
          <p:cNvCxnSpPr/>
          <p:nvPr/>
        </p:nvCxnSpPr>
        <p:spPr>
          <a:xfrm>
            <a:off x="1861820" y="4528185"/>
            <a:ext cx="0" cy="5753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2D1D99-0931-4468-A016-2C5AE5D8C313}"/>
              </a:ext>
            </a:extLst>
          </p:cNvPr>
          <p:cNvSpPr txBox="1"/>
          <p:nvPr/>
        </p:nvSpPr>
        <p:spPr>
          <a:xfrm>
            <a:off x="1706698" y="3700026"/>
            <a:ext cx="487313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180mm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59BB1A-0E1B-4261-928D-AF31F3617557}"/>
              </a:ext>
            </a:extLst>
          </p:cNvPr>
          <p:cNvSpPr txBox="1"/>
          <p:nvPr/>
        </p:nvSpPr>
        <p:spPr>
          <a:xfrm>
            <a:off x="1130509" y="4683323"/>
            <a:ext cx="64120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ea typeface="+mn-ea"/>
                <a:sym typeface="Helvetica Neue Medium" panose="02000503000000020004"/>
              </a:rPr>
              <a:t>20-50mm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A2BCD6-8B42-4106-9F6B-F006C3C9A6DF}"/>
              </a:ext>
            </a:extLst>
          </p:cNvPr>
          <p:cNvSpPr txBox="1"/>
          <p:nvPr/>
        </p:nvSpPr>
        <p:spPr>
          <a:xfrm>
            <a:off x="1615771" y="2298382"/>
            <a:ext cx="613951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Helvetica Neue Medium" panose="02000503000000020004"/>
              </a:defRPr>
            </a:lvl1pPr>
          </a:lstStyle>
          <a:p>
            <a:r>
              <a:rPr lang="en-US" altLang="zh-CN" dirty="0">
                <a:sym typeface="Helvetica Neue Medium" panose="02000503000000020004"/>
              </a:rPr>
              <a:t>520mm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5B70DF-A11F-4219-A3E8-4B10A81B187F}"/>
              </a:ext>
            </a:extLst>
          </p:cNvPr>
          <p:cNvCxnSpPr>
            <a:cxnSpLocks/>
          </p:cNvCxnSpPr>
          <p:nvPr/>
        </p:nvCxnSpPr>
        <p:spPr>
          <a:xfrm flipH="1" flipV="1">
            <a:off x="2240915" y="1243965"/>
            <a:ext cx="19685" cy="21088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C9D6F2E-6AB2-4D71-88EB-17FCD93734ED}"/>
              </a:ext>
            </a:extLst>
          </p:cNvPr>
          <p:cNvCxnSpPr/>
          <p:nvPr/>
        </p:nvCxnSpPr>
        <p:spPr>
          <a:xfrm flipV="1">
            <a:off x="2125980" y="3352800"/>
            <a:ext cx="45974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84EED81-E15B-45BE-8750-A49C6A39EAA6}"/>
              </a:ext>
            </a:extLst>
          </p:cNvPr>
          <p:cNvCxnSpPr>
            <a:cxnSpLocks/>
          </p:cNvCxnSpPr>
          <p:nvPr/>
        </p:nvCxnSpPr>
        <p:spPr>
          <a:xfrm flipH="1">
            <a:off x="2016760" y="1243965"/>
            <a:ext cx="63627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139C7E-FC12-49CE-8AB8-C67D13646A54}"/>
              </a:ext>
            </a:extLst>
          </p:cNvPr>
          <p:cNvGrpSpPr/>
          <p:nvPr/>
        </p:nvGrpSpPr>
        <p:grpSpPr>
          <a:xfrm>
            <a:off x="6484336" y="883233"/>
            <a:ext cx="4424117" cy="4266882"/>
            <a:chOff x="7151298" y="892392"/>
            <a:chExt cx="4424117" cy="4266882"/>
          </a:xfrm>
        </p:grpSpPr>
        <p:graphicFrame>
          <p:nvGraphicFramePr>
            <p:cNvPr id="8" name="表格 7">
              <a:extLst>
                <a:ext uri="{FF2B5EF4-FFF2-40B4-BE49-F238E27FC236}">
                  <a16:creationId xmlns:a16="http://schemas.microsoft.com/office/drawing/2014/main" id="{58F05C3B-2AED-4BE9-8B02-E62E4F7A847C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1768391699"/>
                </p:ext>
              </p:extLst>
            </p:nvPr>
          </p:nvGraphicFramePr>
          <p:xfrm>
            <a:off x="7927975" y="1424839"/>
            <a:ext cx="3183255" cy="3734435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35369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53695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34435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24A0FDA-F516-4FB0-9A3F-BA425780B7B3}"/>
                </a:ext>
              </a:extLst>
            </p:cNvPr>
            <p:cNvCxnSpPr/>
            <p:nvPr/>
          </p:nvCxnSpPr>
          <p:spPr>
            <a:xfrm flipH="1">
              <a:off x="812609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FDA4F86-FDC8-4389-9748-B22E3B842C93}"/>
                </a:ext>
              </a:extLst>
            </p:cNvPr>
            <p:cNvCxnSpPr/>
            <p:nvPr/>
          </p:nvCxnSpPr>
          <p:spPr>
            <a:xfrm flipH="1">
              <a:off x="846963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7B0335D-6EC3-4EFA-BD31-1715F3349DBF}"/>
                </a:ext>
              </a:extLst>
            </p:cNvPr>
            <p:cNvCxnSpPr/>
            <p:nvPr/>
          </p:nvCxnSpPr>
          <p:spPr>
            <a:xfrm flipH="1">
              <a:off x="880427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FB4285D-5357-4317-809C-E8095E6A5759}"/>
                </a:ext>
              </a:extLst>
            </p:cNvPr>
            <p:cNvCxnSpPr/>
            <p:nvPr/>
          </p:nvCxnSpPr>
          <p:spPr>
            <a:xfrm flipH="1">
              <a:off x="916051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EB7E965-0593-4743-BDBA-F4E230EED6FD}"/>
                </a:ext>
              </a:extLst>
            </p:cNvPr>
            <p:cNvCxnSpPr/>
            <p:nvPr/>
          </p:nvCxnSpPr>
          <p:spPr>
            <a:xfrm flipH="1">
              <a:off x="951674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FE070A5-E0BC-4B44-A842-4831DD9C1531}"/>
                </a:ext>
              </a:extLst>
            </p:cNvPr>
            <p:cNvCxnSpPr/>
            <p:nvPr/>
          </p:nvCxnSpPr>
          <p:spPr>
            <a:xfrm flipH="1">
              <a:off x="987298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F43782D-3FC9-4E8A-ADB8-5B9D9C2A9572}"/>
                </a:ext>
              </a:extLst>
            </p:cNvPr>
            <p:cNvCxnSpPr/>
            <p:nvPr/>
          </p:nvCxnSpPr>
          <p:spPr>
            <a:xfrm flipH="1">
              <a:off x="1024953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1C148B6-0512-4F15-B85B-36ABF17C40B3}"/>
                </a:ext>
              </a:extLst>
            </p:cNvPr>
            <p:cNvCxnSpPr/>
            <p:nvPr/>
          </p:nvCxnSpPr>
          <p:spPr>
            <a:xfrm flipH="1">
              <a:off x="10563860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40CDA0B-CAE8-43D4-B852-CFED81218ADA}"/>
                </a:ext>
              </a:extLst>
            </p:cNvPr>
            <p:cNvCxnSpPr/>
            <p:nvPr/>
          </p:nvCxnSpPr>
          <p:spPr>
            <a:xfrm flipH="1">
              <a:off x="10941685" y="2468144"/>
              <a:ext cx="9525" cy="145669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ysDot"/>
              <a:round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0EFDB6-EA0B-41FA-9B37-F79BE5F52BAF}"/>
                </a:ext>
              </a:extLst>
            </p:cNvPr>
            <p:cNvSpPr txBox="1"/>
            <p:nvPr/>
          </p:nvSpPr>
          <p:spPr>
            <a:xfrm>
              <a:off x="7151298" y="892392"/>
              <a:ext cx="4424117" cy="5321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 panose="02000503000000020004"/>
                  <a:sym typeface="Helvetica Neue Medium" panose="02000503000000020004"/>
                </a:rPr>
                <a:t>  1 2 3 4 5 6 7 8 9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AAB03C7-9D8F-4CF0-ABB5-C5496C7EA56A}"/>
              </a:ext>
            </a:extLst>
          </p:cNvPr>
          <p:cNvSpPr txBox="1"/>
          <p:nvPr/>
        </p:nvSpPr>
        <p:spPr>
          <a:xfrm>
            <a:off x="6898721" y="5595226"/>
            <a:ext cx="3712555" cy="698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线扫速度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200mm/s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，线扫宽度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77.3mm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最大规格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750mm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×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650mm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需扫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9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effectLst/>
                <a:uFillTx/>
                <a:latin typeface="+mn-ea"/>
                <a:cs typeface="Helvetica Neue Medium" panose="02000503000000020004"/>
                <a:sym typeface="Helvetica Neue Medium" panose="02000503000000020004"/>
              </a:rPr>
              <a:t>张图进行拼接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7060C0D-62D5-458A-9A14-87CA88B71AC4}"/>
              </a:ext>
            </a:extLst>
          </p:cNvPr>
          <p:cNvCxnSpPr/>
          <p:nvPr/>
        </p:nvCxnSpPr>
        <p:spPr>
          <a:xfrm>
            <a:off x="1857375" y="5959475"/>
            <a:ext cx="193611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B91AFBC-3DD2-4EFD-B7B2-F557E87301AA}"/>
              </a:ext>
            </a:extLst>
          </p:cNvPr>
          <p:cNvCxnSpPr/>
          <p:nvPr/>
        </p:nvCxnSpPr>
        <p:spPr>
          <a:xfrm flipV="1">
            <a:off x="1866900" y="5614670"/>
            <a:ext cx="0" cy="38354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C178A91-04A5-4513-898D-80BC9B26DCCB}"/>
              </a:ext>
            </a:extLst>
          </p:cNvPr>
          <p:cNvCxnSpPr/>
          <p:nvPr/>
        </p:nvCxnSpPr>
        <p:spPr>
          <a:xfrm flipH="1" flipV="1">
            <a:off x="3803015" y="5633720"/>
            <a:ext cx="9525" cy="34544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F7FC22-3793-454F-A2F8-A1A528487970}"/>
              </a:ext>
            </a:extLst>
          </p:cNvPr>
          <p:cNvSpPr txBox="1"/>
          <p:nvPr/>
        </p:nvSpPr>
        <p:spPr>
          <a:xfrm>
            <a:off x="2599873" y="5979160"/>
            <a:ext cx="487313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sym typeface="Helvetica Neue Medium" panose="02000503000000020004"/>
              </a:rPr>
              <a:t>166mm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6D5EEB4-5E4D-4C18-98D8-0609524A97D1}"/>
              </a:ext>
            </a:extLst>
          </p:cNvPr>
          <p:cNvCxnSpPr/>
          <p:nvPr/>
        </p:nvCxnSpPr>
        <p:spPr>
          <a:xfrm flipH="1">
            <a:off x="1643380" y="5140325"/>
            <a:ext cx="9525" cy="4883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4B7F017-6885-42E0-9AAA-869188E02388}"/>
              </a:ext>
            </a:extLst>
          </p:cNvPr>
          <p:cNvCxnSpPr/>
          <p:nvPr/>
        </p:nvCxnSpPr>
        <p:spPr>
          <a:xfrm flipH="1">
            <a:off x="1550670" y="5125720"/>
            <a:ext cx="248920" cy="95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2CDEE62-4AC6-4596-BC2D-4739D4360742}"/>
              </a:ext>
            </a:extLst>
          </p:cNvPr>
          <p:cNvCxnSpPr/>
          <p:nvPr/>
        </p:nvCxnSpPr>
        <p:spPr>
          <a:xfrm flipH="1">
            <a:off x="1560195" y="5633720"/>
            <a:ext cx="25908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CCCAF7-E476-4E0E-BD19-FE64157021D3}"/>
              </a:ext>
            </a:extLst>
          </p:cNvPr>
          <p:cNvSpPr txBox="1"/>
          <p:nvPr/>
        </p:nvSpPr>
        <p:spPr>
          <a:xfrm>
            <a:off x="1142585" y="5252283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Helvetica Neue Medium" panose="02000503000000020004"/>
              </a:rPr>
              <a:t>96mm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F159261-8561-417B-8611-3E9EDA51DA26}"/>
              </a:ext>
            </a:extLst>
          </p:cNvPr>
          <p:cNvSpPr/>
          <p:nvPr/>
        </p:nvSpPr>
        <p:spPr>
          <a:xfrm>
            <a:off x="4388662" y="2919128"/>
            <a:ext cx="2372994" cy="443198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  <a:alpha val="14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线扫相机分多次扫描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6C31B77-6881-4502-9556-1FEBE745D5CD}"/>
              </a:ext>
            </a:extLst>
          </p:cNvPr>
          <p:cNvCxnSpPr>
            <a:cxnSpLocks/>
          </p:cNvCxnSpPr>
          <p:nvPr/>
        </p:nvCxnSpPr>
        <p:spPr>
          <a:xfrm flipV="1">
            <a:off x="7261013" y="5156001"/>
            <a:ext cx="0" cy="30452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A0CB8F8-8B05-4CE2-855E-41FAE15176A5}"/>
              </a:ext>
            </a:extLst>
          </p:cNvPr>
          <p:cNvCxnSpPr>
            <a:cxnSpLocks/>
          </p:cNvCxnSpPr>
          <p:nvPr/>
        </p:nvCxnSpPr>
        <p:spPr>
          <a:xfrm flipV="1">
            <a:off x="10444268" y="5133340"/>
            <a:ext cx="0" cy="30452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BC54517-BD20-4F3A-9E2E-845D427B205F}"/>
              </a:ext>
            </a:extLst>
          </p:cNvPr>
          <p:cNvCxnSpPr>
            <a:cxnSpLocks/>
          </p:cNvCxnSpPr>
          <p:nvPr/>
        </p:nvCxnSpPr>
        <p:spPr>
          <a:xfrm>
            <a:off x="6886755" y="5125720"/>
            <a:ext cx="374258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5B54486-53DA-4921-860A-D6333417A2EE}"/>
              </a:ext>
            </a:extLst>
          </p:cNvPr>
          <p:cNvCxnSpPr>
            <a:cxnSpLocks/>
          </p:cNvCxnSpPr>
          <p:nvPr/>
        </p:nvCxnSpPr>
        <p:spPr>
          <a:xfrm>
            <a:off x="6886755" y="1422743"/>
            <a:ext cx="374258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A8D0760-EF5B-45C8-AC15-1AA43B73D1D9}"/>
              </a:ext>
            </a:extLst>
          </p:cNvPr>
          <p:cNvCxnSpPr>
            <a:cxnSpLocks/>
          </p:cNvCxnSpPr>
          <p:nvPr/>
        </p:nvCxnSpPr>
        <p:spPr>
          <a:xfrm>
            <a:off x="7086776" y="1422743"/>
            <a:ext cx="0" cy="368075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2EBE957-15AF-4E80-AD1D-0CC438B548B0}"/>
              </a:ext>
            </a:extLst>
          </p:cNvPr>
          <p:cNvCxnSpPr>
            <a:cxnSpLocks/>
          </p:cNvCxnSpPr>
          <p:nvPr/>
        </p:nvCxnSpPr>
        <p:spPr>
          <a:xfrm flipV="1">
            <a:off x="7279428" y="5285600"/>
            <a:ext cx="3164840" cy="226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ysDot"/>
            <a:round/>
            <a:headEnd type="arrow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4E0C7E6-935A-49F1-A17B-67A2BE0FE1EC}"/>
              </a:ext>
            </a:extLst>
          </p:cNvPr>
          <p:cNvSpPr txBox="1"/>
          <p:nvPr/>
        </p:nvSpPr>
        <p:spPr>
          <a:xfrm>
            <a:off x="6655064" y="3309900"/>
            <a:ext cx="487314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Helvetica Neue Medium" panose="02000503000000020004"/>
              </a:rPr>
              <a:t>750mm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3E5CE6-CBA1-4D45-A692-839698EFAFCC}"/>
              </a:ext>
            </a:extLst>
          </p:cNvPr>
          <p:cNvSpPr txBox="1"/>
          <p:nvPr/>
        </p:nvSpPr>
        <p:spPr>
          <a:xfrm>
            <a:off x="8642428" y="5294231"/>
            <a:ext cx="487314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R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 Medium" panose="02000503000000020004"/>
              </a:defRPr>
            </a:lvl1pPr>
          </a:lstStyle>
          <a:p>
            <a:r>
              <a:rPr lang="en-US" altLang="zh-CN" dirty="0">
                <a:latin typeface="+mn-ea"/>
                <a:sym typeface="Helvetica Neue Medium" panose="02000503000000020004"/>
              </a:rPr>
              <a:t>650mm</a:t>
            </a:r>
          </a:p>
        </p:txBody>
      </p:sp>
      <p:sp>
        <p:nvSpPr>
          <p:cNvPr id="52" name="标注: 线形 51">
            <a:extLst>
              <a:ext uri="{FF2B5EF4-FFF2-40B4-BE49-F238E27FC236}">
                <a16:creationId xmlns:a16="http://schemas.microsoft.com/office/drawing/2014/main" id="{8F424598-14E2-4349-90FF-091935A1D25D}"/>
              </a:ext>
            </a:extLst>
          </p:cNvPr>
          <p:cNvSpPr/>
          <p:nvPr/>
        </p:nvSpPr>
        <p:spPr>
          <a:xfrm>
            <a:off x="323849" y="1719310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66479"/>
              <a:gd name="adj4" fmla="val 2091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8K</a:t>
            </a: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线扫相机</a:t>
            </a:r>
          </a:p>
        </p:txBody>
      </p:sp>
      <p:sp>
        <p:nvSpPr>
          <p:cNvPr id="56" name="标注: 线形 55">
            <a:extLst>
              <a:ext uri="{FF2B5EF4-FFF2-40B4-BE49-F238E27FC236}">
                <a16:creationId xmlns:a16="http://schemas.microsoft.com/office/drawing/2014/main" id="{45AF3ADE-8E43-4B40-B84B-47CFE66D131E}"/>
              </a:ext>
            </a:extLst>
          </p:cNvPr>
          <p:cNvSpPr/>
          <p:nvPr/>
        </p:nvSpPr>
        <p:spPr>
          <a:xfrm>
            <a:off x="323849" y="3051632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37455"/>
              <a:gd name="adj4" fmla="val 1911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定制镜头</a:t>
            </a:r>
          </a:p>
        </p:txBody>
      </p:sp>
      <p:sp>
        <p:nvSpPr>
          <p:cNvPr id="57" name="标注: 线形 56">
            <a:extLst>
              <a:ext uri="{FF2B5EF4-FFF2-40B4-BE49-F238E27FC236}">
                <a16:creationId xmlns:a16="http://schemas.microsoft.com/office/drawing/2014/main" id="{587404DB-0940-472D-99D1-E368522FD370}"/>
              </a:ext>
            </a:extLst>
          </p:cNvPr>
          <p:cNvSpPr/>
          <p:nvPr/>
        </p:nvSpPr>
        <p:spPr>
          <a:xfrm>
            <a:off x="323849" y="5766125"/>
            <a:ext cx="1101952" cy="356664"/>
          </a:xfrm>
          <a:prstGeom prst="borderCallout1">
            <a:avLst>
              <a:gd name="adj1" fmla="val 52611"/>
              <a:gd name="adj2" fmla="val 97755"/>
              <a:gd name="adj3" fmla="val -44711"/>
              <a:gd name="adj4" fmla="val 1488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定制高亮线光</a:t>
            </a:r>
          </a:p>
        </p:txBody>
      </p:sp>
    </p:spTree>
    <p:extLst>
      <p:ext uri="{BB962C8B-B14F-4D97-AF65-F5344CB8AC3E}">
        <p14:creationId xmlns:p14="http://schemas.microsoft.com/office/powerpoint/2010/main" val="33619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硬件设计</a:t>
            </a:r>
            <a:r>
              <a:rPr lang="en-US" altLang="zh-CN" dirty="0"/>
              <a:t>|</a:t>
            </a:r>
            <a:r>
              <a:rPr lang="zh-CN" altLang="en-US" dirty="0"/>
              <a:t>图像效果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0C757DB-F7D3-4759-BFA2-37786EA16FBD}"/>
              </a:ext>
            </a:extLst>
          </p:cNvPr>
          <p:cNvGrpSpPr/>
          <p:nvPr/>
        </p:nvGrpSpPr>
        <p:grpSpPr>
          <a:xfrm>
            <a:off x="1794294" y="979096"/>
            <a:ext cx="7884544" cy="5534173"/>
            <a:chOff x="1794294" y="979096"/>
            <a:chExt cx="7884544" cy="553417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6200281-B041-430E-8ADA-4FDE192D4670}"/>
                </a:ext>
              </a:extLst>
            </p:cNvPr>
            <p:cNvSpPr/>
            <p:nvPr/>
          </p:nvSpPr>
          <p:spPr>
            <a:xfrm>
              <a:off x="1794294" y="1070234"/>
              <a:ext cx="2429437" cy="266852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9CE69FEB-C3EC-4780-90AD-2314B2BBDFE7}"/>
                </a:ext>
              </a:extLst>
            </p:cNvPr>
            <p:cNvSpPr/>
            <p:nvPr/>
          </p:nvSpPr>
          <p:spPr>
            <a:xfrm>
              <a:off x="1794294" y="3844744"/>
              <a:ext cx="3604110" cy="266852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287B474-B49F-4F7A-A636-D9A18E480FB8}"/>
                </a:ext>
              </a:extLst>
            </p:cNvPr>
            <p:cNvSpPr/>
            <p:nvPr/>
          </p:nvSpPr>
          <p:spPr>
            <a:xfrm>
              <a:off x="6615467" y="979096"/>
              <a:ext cx="3063371" cy="266852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95CAFA7E-925C-48D4-8558-846A0723BAB2}"/>
                </a:ext>
              </a:extLst>
            </p:cNvPr>
            <p:cNvSpPr/>
            <p:nvPr/>
          </p:nvSpPr>
          <p:spPr>
            <a:xfrm>
              <a:off x="6428587" y="3878063"/>
              <a:ext cx="3250251" cy="263520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85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硬件设计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软件原型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样机逻辑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01FAA1F-25CB-4A44-BE8E-DFBB78A11058}"/>
              </a:ext>
            </a:extLst>
          </p:cNvPr>
          <p:cNvGrpSpPr/>
          <p:nvPr/>
        </p:nvGrpSpPr>
        <p:grpSpPr>
          <a:xfrm>
            <a:off x="6768437" y="4552620"/>
            <a:ext cx="4637777" cy="578225"/>
            <a:chOff x="6774603" y="1439556"/>
            <a:chExt cx="4637777" cy="57822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3D3666-91FD-4847-A279-89B4FBE22BF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5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4" name="直线连接符 10">
              <a:extLst>
                <a:ext uri="{FF2B5EF4-FFF2-40B4-BE49-F238E27FC236}">
                  <a16:creationId xmlns:a16="http://schemas.microsoft.com/office/drawing/2014/main" id="{F61AF01B-EA37-1941-B049-8BF0841A3A0B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E203891-6A84-0B47-88AA-5B298B4FA26A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技术优势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0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0C8B71-CDE0-4397-9C21-CD1DE2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82" y="1245343"/>
            <a:ext cx="7922528" cy="4749656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软件原型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3CF24-8587-4F5A-AA06-70D10CE38BCF}"/>
              </a:ext>
            </a:extLst>
          </p:cNvPr>
          <p:cNvSpPr/>
          <p:nvPr/>
        </p:nvSpPr>
        <p:spPr>
          <a:xfrm>
            <a:off x="2046916" y="1442906"/>
            <a:ext cx="4865238" cy="5610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60C2C228-3F41-43D1-A7BA-ED126E0A917E}"/>
              </a:ext>
            </a:extLst>
          </p:cNvPr>
          <p:cNvSpPr/>
          <p:nvPr/>
        </p:nvSpPr>
        <p:spPr>
          <a:xfrm>
            <a:off x="164345" y="1245343"/>
            <a:ext cx="1647677" cy="2554870"/>
          </a:xfrm>
          <a:prstGeom prst="borderCallout1">
            <a:avLst>
              <a:gd name="adj1" fmla="val 35397"/>
              <a:gd name="adj2" fmla="val 99846"/>
              <a:gd name="adj3" fmla="val 27858"/>
              <a:gd name="adj4" fmla="val 1147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000" dirty="0">
                <a:solidFill>
                  <a:schemeClr val="tx1"/>
                </a:solidFill>
              </a:rPr>
              <a:t>1.</a:t>
            </a:r>
            <a:r>
              <a:rPr lang="zh-CN" altLang="en-US" sz="1000" b="1" dirty="0">
                <a:solidFill>
                  <a:schemeClr val="tx1"/>
                </a:solidFill>
              </a:rPr>
              <a:t>一键检测</a:t>
            </a:r>
            <a:r>
              <a:rPr lang="en-US" altLang="zh-CN" sz="1000" b="1" dirty="0">
                <a:solidFill>
                  <a:schemeClr val="tx1"/>
                </a:solidFill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</a:rPr>
              <a:t>停止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操作设备自动测量</a:t>
            </a:r>
            <a:r>
              <a:rPr lang="en-US" altLang="zh-CN" sz="1000" dirty="0">
                <a:solidFill>
                  <a:schemeClr val="tx1"/>
                </a:solidFill>
              </a:rPr>
              <a:t>+</a:t>
            </a:r>
            <a:r>
              <a:rPr lang="zh-CN" altLang="en-US" sz="1000" dirty="0">
                <a:solidFill>
                  <a:schemeClr val="tx1"/>
                </a:solidFill>
              </a:rPr>
              <a:t>检测</a:t>
            </a:r>
            <a:r>
              <a:rPr lang="en-US" altLang="zh-CN" sz="1000" dirty="0">
                <a:solidFill>
                  <a:schemeClr val="tx1"/>
                </a:solidFill>
              </a:rPr>
              <a:t>/</a:t>
            </a:r>
            <a:r>
              <a:rPr lang="zh-CN" altLang="en-US" sz="1000" dirty="0">
                <a:solidFill>
                  <a:schemeClr val="tx1"/>
                </a:solidFill>
              </a:rPr>
              <a:t>停止。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2.</a:t>
            </a:r>
            <a:r>
              <a:rPr lang="zh-CN" altLang="en-US" sz="1000" b="1" dirty="0">
                <a:solidFill>
                  <a:schemeClr val="tx1"/>
                </a:solidFill>
              </a:rPr>
              <a:t>配方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配置管理不同型号散热板工具和参数。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3.</a:t>
            </a:r>
            <a:r>
              <a:rPr lang="zh-CN" altLang="en-US" sz="1000" b="1" dirty="0">
                <a:solidFill>
                  <a:schemeClr val="tx1"/>
                </a:solidFill>
              </a:rPr>
              <a:t>相机配置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设置相机参数。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4.</a:t>
            </a:r>
            <a:r>
              <a:rPr lang="zh-CN" altLang="en-US" sz="1000" dirty="0">
                <a:solidFill>
                  <a:schemeClr val="tx1"/>
                </a:solidFill>
              </a:rPr>
              <a:t>轴配置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设置轴参数。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5.</a:t>
            </a:r>
            <a:r>
              <a:rPr lang="zh-CN" altLang="en-US" sz="1000" b="1" dirty="0">
                <a:solidFill>
                  <a:schemeClr val="tx1"/>
                </a:solidFill>
              </a:rPr>
              <a:t>标定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通规、止规机构关联相机。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6.</a:t>
            </a:r>
            <a:r>
              <a:rPr lang="en-US" altLang="zh-CN" sz="1000" b="1" dirty="0">
                <a:solidFill>
                  <a:schemeClr val="tx1"/>
                </a:solidFill>
              </a:rPr>
              <a:t>CAD</a:t>
            </a:r>
            <a:r>
              <a:rPr lang="zh-CN" altLang="en-US" sz="1000" b="1" dirty="0">
                <a:solidFill>
                  <a:schemeClr val="tx1"/>
                </a:solidFill>
              </a:rPr>
              <a:t>导入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一键导入检测位置信息和参数。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7.</a:t>
            </a:r>
            <a:r>
              <a:rPr lang="zh-CN" altLang="en-US" sz="1000" b="1" dirty="0">
                <a:solidFill>
                  <a:schemeClr val="tx1"/>
                </a:solidFill>
              </a:rPr>
              <a:t>权限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三级权限</a:t>
            </a:r>
            <a:r>
              <a:rPr lang="en-US" altLang="zh-CN" sz="1000" dirty="0">
                <a:solidFill>
                  <a:schemeClr val="tx1"/>
                </a:solidFill>
              </a:rPr>
              <a:t>(</a:t>
            </a:r>
            <a:r>
              <a:rPr lang="zh-CN" altLang="en-US" sz="1000" dirty="0">
                <a:solidFill>
                  <a:schemeClr val="tx1"/>
                </a:solidFill>
              </a:rPr>
              <a:t>管理员、工程师、操作员</a:t>
            </a:r>
            <a:r>
              <a:rPr lang="en-US" altLang="zh-CN" sz="1000" dirty="0">
                <a:solidFill>
                  <a:schemeClr val="tx1"/>
                </a:solidFill>
              </a:rPr>
              <a:t>)</a:t>
            </a:r>
            <a:r>
              <a:rPr lang="zh-CN" altLang="en-US" sz="1000" dirty="0">
                <a:solidFill>
                  <a:schemeClr val="tx1"/>
                </a:solidFill>
              </a:rPr>
              <a:t>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8.</a:t>
            </a:r>
            <a:r>
              <a:rPr lang="zh-CN" altLang="en-US" sz="1000" b="1" dirty="0">
                <a:solidFill>
                  <a:schemeClr val="tx1"/>
                </a:solidFill>
              </a:rPr>
              <a:t>报表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生产数据报表设置和导出。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en-US" altLang="zh-CN" sz="1000" dirty="0">
                <a:solidFill>
                  <a:schemeClr val="tx1"/>
                </a:solidFill>
              </a:rPr>
              <a:t>9.</a:t>
            </a:r>
            <a:r>
              <a:rPr lang="zh-CN" altLang="en-US" sz="1000" b="1" dirty="0">
                <a:solidFill>
                  <a:schemeClr val="tx1"/>
                </a:solidFill>
              </a:rPr>
              <a:t>高级设置</a:t>
            </a:r>
            <a:r>
              <a:rPr lang="en-US" altLang="zh-CN" sz="1000" dirty="0">
                <a:solidFill>
                  <a:schemeClr val="tx1"/>
                </a:solidFill>
              </a:rPr>
              <a:t>:</a:t>
            </a:r>
            <a:r>
              <a:rPr lang="zh-CN" altLang="en-US" sz="1000" dirty="0">
                <a:solidFill>
                  <a:schemeClr val="tx1"/>
                </a:solidFill>
              </a:rPr>
              <a:t>其他关键参数设置。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371FB7D8-961E-483C-843B-6A5518C8F40D}"/>
              </a:ext>
            </a:extLst>
          </p:cNvPr>
          <p:cNvSpPr/>
          <p:nvPr/>
        </p:nvSpPr>
        <p:spPr>
          <a:xfrm>
            <a:off x="164344" y="3946793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-1288"/>
              <a:gd name="adj4" fmla="val 1142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视图显示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5DA10AFF-72F1-41E2-9CC7-03CAD65167D3}"/>
              </a:ext>
            </a:extLst>
          </p:cNvPr>
          <p:cNvSpPr/>
          <p:nvPr/>
        </p:nvSpPr>
        <p:spPr>
          <a:xfrm>
            <a:off x="164343" y="4662692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16240"/>
              <a:gd name="adj4" fmla="val 112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数量统计、助力实时显示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D9BF37A-2A1C-409F-9E7A-4C2F2215351B}"/>
              </a:ext>
            </a:extLst>
          </p:cNvPr>
          <p:cNvSpPr/>
          <p:nvPr/>
        </p:nvSpPr>
        <p:spPr>
          <a:xfrm>
            <a:off x="2031536" y="4662693"/>
            <a:ext cx="3714923" cy="2393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BD4857D-5922-470F-BF15-F37C55E4B40D}"/>
              </a:ext>
            </a:extLst>
          </p:cNvPr>
          <p:cNvSpPr/>
          <p:nvPr/>
        </p:nvSpPr>
        <p:spPr>
          <a:xfrm>
            <a:off x="2046916" y="2122416"/>
            <a:ext cx="3632431" cy="23573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87FB4102-4F03-4DC1-BF0A-C31DC737B288}"/>
              </a:ext>
            </a:extLst>
          </p:cNvPr>
          <p:cNvSpPr/>
          <p:nvPr/>
        </p:nvSpPr>
        <p:spPr>
          <a:xfrm>
            <a:off x="164343" y="5373344"/>
            <a:ext cx="1647677" cy="239313"/>
          </a:xfrm>
          <a:prstGeom prst="borderCallout1">
            <a:avLst>
              <a:gd name="adj1" fmla="val 49845"/>
              <a:gd name="adj2" fmla="val 101373"/>
              <a:gd name="adj3" fmla="val 16240"/>
              <a:gd name="adj4" fmla="val 112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日志显示</a:t>
            </a:r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4BE53492-B9BC-4732-8C31-818C043D71A4}"/>
              </a:ext>
            </a:extLst>
          </p:cNvPr>
          <p:cNvSpPr/>
          <p:nvPr/>
        </p:nvSpPr>
        <p:spPr>
          <a:xfrm>
            <a:off x="10361164" y="2104783"/>
            <a:ext cx="1647677" cy="667347"/>
          </a:xfrm>
          <a:prstGeom prst="borderCallout1">
            <a:avLst>
              <a:gd name="adj1" fmla="val 41185"/>
              <a:gd name="adj2" fmla="val -454"/>
              <a:gd name="adj3" fmla="val 42465"/>
              <a:gd name="adj4" fmla="val -389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1.</a:t>
            </a:r>
            <a:r>
              <a:rPr lang="zh-CN" altLang="en-US" sz="1000" b="1" dirty="0">
                <a:solidFill>
                  <a:schemeClr val="tx1"/>
                </a:solidFill>
              </a:rPr>
              <a:t>定位工具集。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r>
              <a:rPr lang="en-US" altLang="zh-CN" sz="1000" b="1" dirty="0">
                <a:solidFill>
                  <a:schemeClr val="tx1"/>
                </a:solidFill>
              </a:rPr>
              <a:t>2.</a:t>
            </a:r>
            <a:r>
              <a:rPr lang="zh-CN" altLang="en-US" sz="1000" b="1" dirty="0">
                <a:solidFill>
                  <a:schemeClr val="tx1"/>
                </a:solidFill>
              </a:rPr>
              <a:t>测量工具集。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r>
              <a:rPr lang="en-US" altLang="zh-CN" sz="1000" b="1" dirty="0">
                <a:solidFill>
                  <a:schemeClr val="tx1"/>
                </a:solidFill>
              </a:rPr>
              <a:t>3.</a:t>
            </a:r>
            <a:r>
              <a:rPr lang="zh-CN" altLang="en-US" sz="1000" b="1" dirty="0">
                <a:solidFill>
                  <a:schemeClr val="tx1"/>
                </a:solidFill>
              </a:rPr>
              <a:t>逻辑工具集。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169C15-C734-4D41-A140-F0C3CE731469}"/>
              </a:ext>
            </a:extLst>
          </p:cNvPr>
          <p:cNvSpPr/>
          <p:nvPr/>
        </p:nvSpPr>
        <p:spPr>
          <a:xfrm>
            <a:off x="7699697" y="2104783"/>
            <a:ext cx="2006366" cy="973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F3DF5BAA-715F-45E3-8362-5A3F5CBD370F}"/>
              </a:ext>
            </a:extLst>
          </p:cNvPr>
          <p:cNvSpPr/>
          <p:nvPr/>
        </p:nvSpPr>
        <p:spPr>
          <a:xfrm>
            <a:off x="10361163" y="3800213"/>
            <a:ext cx="1647677" cy="262595"/>
          </a:xfrm>
          <a:prstGeom prst="borderCallout1">
            <a:avLst>
              <a:gd name="adj1" fmla="val 38670"/>
              <a:gd name="adj2" fmla="val 55"/>
              <a:gd name="adj3" fmla="val 44979"/>
              <a:gd name="adj4" fmla="val -1652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工作流程配置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5371D1F-2E5A-4979-8943-EE7816251100}"/>
              </a:ext>
            </a:extLst>
          </p:cNvPr>
          <p:cNvSpPr/>
          <p:nvPr/>
        </p:nvSpPr>
        <p:spPr>
          <a:xfrm>
            <a:off x="5774946" y="2054389"/>
            <a:ext cx="1850647" cy="38598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0*294"/>
  <p:tag name="TABLE_ENDDRAG_RECT" val="624*157*250*294"/>
</p:tagLst>
</file>

<file path=ppt/theme/theme1.xml><?xml version="1.0" encoding="utf-8"?>
<a:theme xmlns:a="http://schemas.openxmlformats.org/drawingml/2006/main" name="1_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956</Words>
  <Application>Microsoft Office PowerPoint</Application>
  <PresentationFormat>宽屏</PresentationFormat>
  <Paragraphs>216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黑体</vt:lpstr>
      <vt:lpstr>Arial Black</vt:lpstr>
      <vt:lpstr>Arial</vt:lpstr>
      <vt:lpstr>Wingdings</vt:lpstr>
      <vt:lpstr>1_自定义设计方案</vt:lpstr>
      <vt:lpstr>PowerPoint 演示文稿</vt:lpstr>
      <vt:lpstr>PowerPoint 演示文稿</vt:lpstr>
      <vt:lpstr>项目需求</vt:lpstr>
      <vt:lpstr>PowerPoint 演示文稿</vt:lpstr>
      <vt:lpstr>硬件设计|结构</vt:lpstr>
      <vt:lpstr>硬件设计|光学</vt:lpstr>
      <vt:lpstr>硬件设计|图像效果</vt:lpstr>
      <vt:lpstr>PowerPoint 演示文稿</vt:lpstr>
      <vt:lpstr>软件原型</vt:lpstr>
      <vt:lpstr>PowerPoint 演示文稿</vt:lpstr>
      <vt:lpstr>样机逻辑</vt:lpstr>
      <vt:lpstr>PowerPoint 演示文稿</vt:lpstr>
      <vt:lpstr>技术优势</vt:lpstr>
      <vt:lpstr>技术优势</vt:lpstr>
      <vt:lpstr>技术优势</vt:lpstr>
      <vt:lpstr>技术优势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947</cp:revision>
  <cp:lastPrinted>2021-06-23T04:19:52Z</cp:lastPrinted>
  <dcterms:created xsi:type="dcterms:W3CDTF">2020-12-08T05:45:16Z</dcterms:created>
  <dcterms:modified xsi:type="dcterms:W3CDTF">2022-01-28T09:27:11Z</dcterms:modified>
</cp:coreProperties>
</file>